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2" d="100"/>
          <a:sy n="82" d="100"/>
        </p:scale>
        <p:origin x="-78" y="3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3066" y="358140"/>
            <a:ext cx="4426585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64914" y="1430020"/>
            <a:ext cx="10262170" cy="4561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sc.gov.ae/en-us/Pages/T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51195" y="1456435"/>
            <a:ext cx="7290434" cy="12465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6395"/>
              </a:lnSpc>
              <a:spcBef>
                <a:spcPts val="100"/>
              </a:spcBef>
            </a:pPr>
            <a:r>
              <a:rPr sz="5400" spc="-35" dirty="0"/>
              <a:t>Coursera </a:t>
            </a:r>
            <a:r>
              <a:rPr sz="5400" spc="-25" dirty="0"/>
              <a:t>Capstone</a:t>
            </a:r>
            <a:r>
              <a:rPr sz="5400" dirty="0"/>
              <a:t> </a:t>
            </a:r>
            <a:r>
              <a:rPr sz="5400" spc="-30" dirty="0"/>
              <a:t>Project</a:t>
            </a:r>
            <a:endParaRPr sz="5400" dirty="0"/>
          </a:p>
          <a:p>
            <a:pPr marL="635" algn="ctr">
              <a:lnSpc>
                <a:spcPts val="3215"/>
              </a:lnSpc>
            </a:pPr>
            <a:r>
              <a:rPr sz="2750" i="1" dirty="0">
                <a:latin typeface="Calibri Light"/>
                <a:cs typeface="Calibri Light"/>
              </a:rPr>
              <a:t>for </a:t>
            </a:r>
            <a:r>
              <a:rPr sz="2750" i="1" spc="25" dirty="0">
                <a:latin typeface="Calibri Light"/>
                <a:cs typeface="Calibri Light"/>
              </a:rPr>
              <a:t>IBM </a:t>
            </a:r>
            <a:r>
              <a:rPr lang="en-US" sz="2750" i="1" spc="15" dirty="0" smtClean="0">
                <a:latin typeface="Calibri Light"/>
                <a:cs typeface="Calibri Light"/>
              </a:rPr>
              <a:t>Applied Data Science Specialization</a:t>
            </a:r>
            <a:endParaRPr sz="2750" dirty="0">
              <a:latin typeface="Calibri Light"/>
              <a:cs typeface="Calibri Ligh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18845" y="3672332"/>
            <a:ext cx="10687355" cy="2296160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sz="2400" spc="25" dirty="0">
                <a:latin typeface="Calibri"/>
                <a:cs typeface="Calibri"/>
              </a:rPr>
              <a:t>“The </a:t>
            </a:r>
            <a:r>
              <a:rPr sz="2400" spc="-15" dirty="0">
                <a:latin typeface="Calibri"/>
                <a:cs typeface="Calibri"/>
              </a:rPr>
              <a:t>Battle </a:t>
            </a:r>
            <a:r>
              <a:rPr sz="2400" spc="-5" dirty="0">
                <a:latin typeface="Calibri"/>
                <a:cs typeface="Calibri"/>
              </a:rPr>
              <a:t>of the</a:t>
            </a:r>
            <a:r>
              <a:rPr sz="2400" spc="-1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Neighborhoods”</a:t>
            </a:r>
            <a:endParaRPr sz="24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400" spc="-10" dirty="0">
                <a:latin typeface="Calibri"/>
                <a:cs typeface="Calibri"/>
              </a:rPr>
              <a:t>Analysis </a:t>
            </a:r>
            <a:r>
              <a:rPr sz="2400" spc="-5" dirty="0">
                <a:latin typeface="Calibri"/>
                <a:cs typeface="Calibri"/>
              </a:rPr>
              <a:t>of </a:t>
            </a:r>
            <a:r>
              <a:rPr sz="2400" spc="-15" dirty="0">
                <a:latin typeface="Calibri"/>
                <a:cs typeface="Calibri"/>
              </a:rPr>
              <a:t>preferred </a:t>
            </a:r>
            <a:r>
              <a:rPr sz="2400" spc="-20" dirty="0">
                <a:latin typeface="Calibri"/>
                <a:cs typeface="Calibri"/>
              </a:rPr>
              <a:t>restaurant </a:t>
            </a:r>
            <a:r>
              <a:rPr sz="2400" spc="-5" dirty="0">
                <a:latin typeface="Calibri"/>
                <a:cs typeface="Calibri"/>
              </a:rPr>
              <a:t>opportunities in</a:t>
            </a:r>
            <a:r>
              <a:rPr sz="2400" spc="20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Dubai</a:t>
            </a:r>
            <a:endParaRPr sz="24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2900" dirty="0">
              <a:latin typeface="Times New Roman"/>
              <a:cs typeface="Times New Roman"/>
            </a:endParaRPr>
          </a:p>
          <a:p>
            <a:pPr marR="5080" algn="r">
              <a:lnSpc>
                <a:spcPct val="100000"/>
              </a:lnSpc>
              <a:spcBef>
                <a:spcPts val="2280"/>
              </a:spcBef>
            </a:pPr>
            <a:r>
              <a:rPr sz="1800" spc="-10" dirty="0">
                <a:latin typeface="Calibri"/>
                <a:cs typeface="Calibri"/>
              </a:rPr>
              <a:t>By: </a:t>
            </a:r>
            <a:r>
              <a:rPr lang="en-US" sz="1800" spc="-5" dirty="0" err="1" smtClean="0">
                <a:latin typeface="Calibri"/>
                <a:cs typeface="Calibri"/>
              </a:rPr>
              <a:t>Debanjan</a:t>
            </a:r>
            <a:r>
              <a:rPr lang="en-US" sz="1800" spc="-5" dirty="0" smtClean="0">
                <a:latin typeface="Calibri"/>
                <a:cs typeface="Calibri"/>
              </a:rPr>
              <a:t>  </a:t>
            </a:r>
            <a:r>
              <a:rPr lang="en-US" sz="1800" spc="-5" dirty="0" err="1" smtClean="0">
                <a:latin typeface="Calibri"/>
                <a:cs typeface="Calibri"/>
              </a:rPr>
              <a:t>Ghosal</a:t>
            </a:r>
            <a:endParaRPr sz="1800" dirty="0">
              <a:latin typeface="Calibri"/>
              <a:cs typeface="Calibri"/>
            </a:endParaRPr>
          </a:p>
          <a:p>
            <a:pPr marR="5715" algn="r">
              <a:lnSpc>
                <a:spcPct val="100000"/>
              </a:lnSpc>
              <a:spcBef>
                <a:spcPts val="745"/>
              </a:spcBef>
            </a:pPr>
            <a:r>
              <a:rPr lang="en-US" sz="1800" spc="-20" dirty="0" smtClean="0">
                <a:latin typeface="Calibri"/>
                <a:cs typeface="Calibri"/>
              </a:rPr>
              <a:t>January</a:t>
            </a:r>
            <a:r>
              <a:rPr sz="1800" spc="-20" dirty="0" smtClean="0">
                <a:latin typeface="Calibri"/>
                <a:cs typeface="Calibri"/>
              </a:rPr>
              <a:t>,</a:t>
            </a:r>
            <a:r>
              <a:rPr sz="1800" spc="-70" dirty="0" smtClean="0">
                <a:latin typeface="Calibri"/>
                <a:cs typeface="Calibri"/>
              </a:rPr>
              <a:t> </a:t>
            </a:r>
            <a:r>
              <a:rPr sz="1800" dirty="0">
                <a:latin typeface="Calibri"/>
                <a:cs typeface="Calibri"/>
              </a:rPr>
              <a:t>2018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611124"/>
            <a:ext cx="4320540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Problem</a:t>
            </a:r>
            <a:r>
              <a:rPr spc="-75" dirty="0"/>
              <a:t> </a:t>
            </a:r>
            <a:r>
              <a:rPr spc="-30" dirty="0"/>
              <a:t>statement</a:t>
            </a:r>
          </a:p>
        </p:txBody>
      </p:sp>
      <p:sp>
        <p:nvSpPr>
          <p:cNvPr id="3" name="object 3"/>
          <p:cNvSpPr/>
          <p:nvPr/>
        </p:nvSpPr>
        <p:spPr>
          <a:xfrm>
            <a:off x="1139952" y="2636520"/>
            <a:ext cx="4450080" cy="34320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433757" y="6158484"/>
            <a:ext cx="38239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15" dirty="0">
                <a:latin typeface="Calibri"/>
                <a:cs typeface="Calibri"/>
              </a:rPr>
              <a:t>https://</a:t>
            </a:r>
            <a:r>
              <a:rPr sz="1400" b="1" spc="-15" dirty="0">
                <a:latin typeface="Calibri"/>
                <a:cs typeface="Calibri"/>
                <a:hlinkClick r:id="rId3"/>
              </a:rPr>
              <a:t>www.dsc.gov.ae/en-us/Pages/To</a:t>
            </a:r>
            <a:r>
              <a:rPr sz="1400" b="1" spc="-15" dirty="0">
                <a:latin typeface="Calibri"/>
                <a:cs typeface="Calibri"/>
              </a:rPr>
              <a:t>urism.aspx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3335" marR="5080" algn="ctr">
              <a:lnSpc>
                <a:spcPct val="88600"/>
              </a:lnSpc>
              <a:spcBef>
                <a:spcPts val="400"/>
              </a:spcBef>
            </a:pPr>
            <a:r>
              <a:rPr spc="-5" dirty="0"/>
              <a:t>Due </a:t>
            </a:r>
            <a:r>
              <a:rPr spc="-15" dirty="0"/>
              <a:t>to </a:t>
            </a:r>
            <a:r>
              <a:rPr spc="-5" dirty="0"/>
              <a:t>its </a:t>
            </a:r>
            <a:r>
              <a:rPr spc="-15" dirty="0"/>
              <a:t>central </a:t>
            </a:r>
            <a:r>
              <a:rPr spc="-10" dirty="0"/>
              <a:t>geographic location </a:t>
            </a:r>
            <a:r>
              <a:rPr spc="-5" dirty="0"/>
              <a:t>and </a:t>
            </a:r>
            <a:r>
              <a:rPr spc="-10" dirty="0"/>
              <a:t>generally welcoming climate, Dubai </a:t>
            </a:r>
            <a:r>
              <a:rPr spc="-5" dirty="0"/>
              <a:t>is known </a:t>
            </a:r>
            <a:r>
              <a:rPr spc="-15" dirty="0"/>
              <a:t>for  </a:t>
            </a:r>
            <a:r>
              <a:rPr spc="-5" dirty="0"/>
              <a:t>its </a:t>
            </a:r>
            <a:r>
              <a:rPr spc="-10" dirty="0"/>
              <a:t>international atmosphere. </a:t>
            </a:r>
            <a:r>
              <a:rPr spc="-5" dirty="0"/>
              <a:t>It is home </a:t>
            </a:r>
            <a:r>
              <a:rPr spc="-15" dirty="0"/>
              <a:t>to </a:t>
            </a:r>
            <a:r>
              <a:rPr spc="-5" dirty="0"/>
              <a:t>close </a:t>
            </a:r>
            <a:r>
              <a:rPr spc="-15" dirty="0"/>
              <a:t>to </a:t>
            </a:r>
            <a:r>
              <a:rPr spc="-5" dirty="0"/>
              <a:t>2.5 Million </a:t>
            </a:r>
            <a:r>
              <a:rPr spc="-15" dirty="0"/>
              <a:t>expatriates </a:t>
            </a:r>
            <a:r>
              <a:rPr spc="-5" dirty="0"/>
              <a:t>who </a:t>
            </a:r>
            <a:r>
              <a:rPr spc="-20" dirty="0"/>
              <a:t>make </a:t>
            </a:r>
            <a:r>
              <a:rPr spc="-5" dirty="0"/>
              <a:t>up  90% </a:t>
            </a:r>
            <a:r>
              <a:rPr dirty="0"/>
              <a:t>of </a:t>
            </a:r>
            <a:r>
              <a:rPr spc="-5" dirty="0"/>
              <a:t>the </a:t>
            </a:r>
            <a:r>
              <a:rPr spc="-15" dirty="0"/>
              <a:t>total </a:t>
            </a:r>
            <a:r>
              <a:rPr spc="-10" dirty="0"/>
              <a:t>population </a:t>
            </a:r>
            <a:r>
              <a:rPr spc="-5" dirty="0"/>
              <a:t>and it </a:t>
            </a:r>
            <a:r>
              <a:rPr spc="-10" dirty="0"/>
              <a:t>hosts </a:t>
            </a:r>
            <a:r>
              <a:rPr spc="-5" dirty="0"/>
              <a:t>close </a:t>
            </a:r>
            <a:r>
              <a:rPr spc="-15" dirty="0"/>
              <a:t>to </a:t>
            </a:r>
            <a:r>
              <a:rPr spc="-5" dirty="0"/>
              <a:t>15 Million </a:t>
            </a:r>
            <a:r>
              <a:rPr spc="-15" dirty="0"/>
              <a:t>visitors </a:t>
            </a:r>
            <a:r>
              <a:rPr spc="-5" dirty="0"/>
              <a:t>per</a:t>
            </a:r>
            <a:r>
              <a:rPr spc="135" dirty="0"/>
              <a:t> </a:t>
            </a:r>
            <a:r>
              <a:rPr spc="-55" dirty="0"/>
              <a:t>year.</a:t>
            </a:r>
          </a:p>
          <a:p>
            <a:pPr marL="635">
              <a:lnSpc>
                <a:spcPct val="100000"/>
              </a:lnSpc>
              <a:spcBef>
                <a:spcPts val="25"/>
              </a:spcBef>
            </a:pPr>
            <a:endParaRPr sz="3850" dirty="0">
              <a:latin typeface="Times New Roman"/>
              <a:cs typeface="Times New Roman"/>
            </a:endParaRPr>
          </a:p>
          <a:p>
            <a:pPr marL="5069205" marR="52705">
              <a:lnSpc>
                <a:spcPct val="88600"/>
              </a:lnSpc>
            </a:pPr>
            <a:r>
              <a:rPr b="1" spc="-10" dirty="0">
                <a:latin typeface="Calibri"/>
                <a:cs typeface="Calibri"/>
              </a:rPr>
              <a:t>Question: </a:t>
            </a:r>
            <a:r>
              <a:rPr spc="-5" dirty="0"/>
              <a:t>if </a:t>
            </a:r>
            <a:r>
              <a:rPr spc="-10" dirty="0"/>
              <a:t>we </a:t>
            </a:r>
            <a:r>
              <a:rPr spc="-15" dirty="0"/>
              <a:t>were to </a:t>
            </a:r>
            <a:r>
              <a:rPr spc="-10" dirty="0"/>
              <a:t>consider </a:t>
            </a:r>
            <a:r>
              <a:rPr spc="-5" dirty="0"/>
              <a:t>an  </a:t>
            </a:r>
            <a:r>
              <a:rPr spc="-15" dirty="0"/>
              <a:t>investment </a:t>
            </a:r>
            <a:r>
              <a:rPr spc="-5" dirty="0"/>
              <a:t>opportunity </a:t>
            </a:r>
            <a:r>
              <a:rPr spc="-15" dirty="0"/>
              <a:t>to </a:t>
            </a:r>
            <a:r>
              <a:rPr spc="-5" dirty="0"/>
              <a:t>open </a:t>
            </a:r>
            <a:r>
              <a:rPr dirty="0"/>
              <a:t>a </a:t>
            </a:r>
            <a:r>
              <a:rPr spc="-20" dirty="0"/>
              <a:t>restaurant,  </a:t>
            </a:r>
            <a:r>
              <a:rPr spc="-10" dirty="0"/>
              <a:t>where would </a:t>
            </a:r>
            <a:r>
              <a:rPr spc="-5" dirty="0"/>
              <a:t>be the </a:t>
            </a:r>
            <a:r>
              <a:rPr spc="-10" dirty="0"/>
              <a:t>best place to </a:t>
            </a:r>
            <a:r>
              <a:rPr spc="-5" dirty="0"/>
              <a:t>do</a:t>
            </a:r>
            <a:r>
              <a:rPr spc="55" dirty="0"/>
              <a:t> </a:t>
            </a:r>
            <a:r>
              <a:rPr spc="-5" dirty="0"/>
              <a:t>it?</a:t>
            </a:r>
          </a:p>
          <a:p>
            <a:pPr marL="635">
              <a:lnSpc>
                <a:spcPct val="100000"/>
              </a:lnSpc>
              <a:spcBef>
                <a:spcPts val="35"/>
              </a:spcBef>
            </a:pPr>
            <a:endParaRPr sz="3600" dirty="0">
              <a:latin typeface="Times New Roman"/>
              <a:cs typeface="Times New Roman"/>
            </a:endParaRPr>
          </a:p>
          <a:p>
            <a:pPr marL="5069205">
              <a:lnSpc>
                <a:spcPct val="100000"/>
              </a:lnSpc>
            </a:pPr>
            <a:r>
              <a:rPr b="1" spc="-10" dirty="0">
                <a:latin typeface="Calibri"/>
                <a:cs typeface="Calibri"/>
              </a:rPr>
              <a:t>Elements </a:t>
            </a:r>
            <a:r>
              <a:rPr b="1" spc="-15" dirty="0">
                <a:latin typeface="Calibri"/>
                <a:cs typeface="Calibri"/>
              </a:rPr>
              <a:t>to</a:t>
            </a:r>
            <a:r>
              <a:rPr b="1" spc="10" dirty="0">
                <a:latin typeface="Calibri"/>
                <a:cs typeface="Calibri"/>
              </a:rPr>
              <a:t> </a:t>
            </a:r>
            <a:r>
              <a:rPr b="1" spc="-5" dirty="0">
                <a:latin typeface="Calibri"/>
                <a:cs typeface="Calibri"/>
              </a:rPr>
              <a:t>consider:</a:t>
            </a:r>
          </a:p>
          <a:p>
            <a:pPr marL="5297805" indent="-228600">
              <a:lnSpc>
                <a:spcPct val="100000"/>
              </a:lnSpc>
              <a:spcBef>
                <a:spcPts val="745"/>
              </a:spcBef>
              <a:buFont typeface="Arial"/>
              <a:buChar char="•"/>
              <a:tabLst>
                <a:tab pos="5298440" algn="l"/>
                <a:tab pos="5299075" algn="l"/>
              </a:tabLst>
            </a:pPr>
            <a:r>
              <a:rPr spc="-20" dirty="0"/>
              <a:t>Average </a:t>
            </a:r>
            <a:r>
              <a:rPr spc="-15" dirty="0"/>
              <a:t>rents </a:t>
            </a:r>
            <a:r>
              <a:rPr spc="-10" dirty="0"/>
              <a:t>by</a:t>
            </a:r>
            <a:r>
              <a:rPr spc="40" dirty="0"/>
              <a:t> </a:t>
            </a:r>
            <a:r>
              <a:rPr spc="-5" dirty="0"/>
              <a:t>neighborhood</a:t>
            </a:r>
          </a:p>
          <a:p>
            <a:pPr marL="5297805" indent="-228600">
              <a:lnSpc>
                <a:spcPct val="100000"/>
              </a:lnSpc>
              <a:spcBef>
                <a:spcPts val="770"/>
              </a:spcBef>
              <a:buFont typeface="Arial"/>
              <a:buChar char="•"/>
              <a:tabLst>
                <a:tab pos="5298440" algn="l"/>
                <a:tab pos="5299075" algn="l"/>
              </a:tabLst>
            </a:pPr>
            <a:r>
              <a:rPr spc="-10" dirty="0"/>
              <a:t>Ratio </a:t>
            </a:r>
            <a:r>
              <a:rPr dirty="0"/>
              <a:t>of </a:t>
            </a:r>
            <a:r>
              <a:rPr spc="-5" dirty="0"/>
              <a:t>Hotels </a:t>
            </a:r>
            <a:r>
              <a:rPr spc="-15" dirty="0"/>
              <a:t>to</a:t>
            </a:r>
            <a:r>
              <a:rPr spc="10" dirty="0"/>
              <a:t> </a:t>
            </a:r>
            <a:r>
              <a:rPr spc="-20" dirty="0"/>
              <a:t>Restaurants</a:t>
            </a:r>
          </a:p>
          <a:p>
            <a:pPr marL="5297805" indent="-228600">
              <a:lnSpc>
                <a:spcPct val="100000"/>
              </a:lnSpc>
              <a:spcBef>
                <a:spcPts val="670"/>
              </a:spcBef>
              <a:buFont typeface="Arial"/>
              <a:buChar char="•"/>
              <a:tabLst>
                <a:tab pos="5298440" algn="l"/>
                <a:tab pos="5299075" algn="l"/>
              </a:tabLst>
            </a:pPr>
            <a:r>
              <a:rPr spc="-15" dirty="0"/>
              <a:t>Proximity to </a:t>
            </a:r>
            <a:r>
              <a:rPr spc="-5" dirty="0"/>
              <a:t>‘high </a:t>
            </a:r>
            <a:r>
              <a:rPr dirty="0"/>
              <a:t>rent’</a:t>
            </a:r>
            <a:r>
              <a:rPr spc="25" dirty="0"/>
              <a:t> </a:t>
            </a:r>
            <a:r>
              <a:rPr spc="-5" dirty="0"/>
              <a:t>neighborhoods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05429" y="419100"/>
            <a:ext cx="6204585" cy="1088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5145"/>
              </a:lnSpc>
              <a:spcBef>
                <a:spcPts val="100"/>
              </a:spcBef>
            </a:pPr>
            <a:r>
              <a:rPr spc="-15" dirty="0"/>
              <a:t>Preliminary</a:t>
            </a:r>
            <a:r>
              <a:rPr dirty="0"/>
              <a:t> </a:t>
            </a:r>
            <a:r>
              <a:rPr spc="-10" dirty="0"/>
              <a:t>Analysis:</a:t>
            </a:r>
          </a:p>
          <a:p>
            <a:pPr marL="12700">
              <a:lnSpc>
                <a:spcPts val="3225"/>
              </a:lnSpc>
            </a:pPr>
            <a:r>
              <a:rPr sz="2800" spc="-25" dirty="0"/>
              <a:t>Average </a:t>
            </a:r>
            <a:r>
              <a:rPr sz="2800" spc="-20" dirty="0"/>
              <a:t>rent </a:t>
            </a:r>
            <a:r>
              <a:rPr sz="2800" spc="-10" dirty="0"/>
              <a:t>by </a:t>
            </a:r>
            <a:r>
              <a:rPr sz="2800" spc="-5" dirty="0"/>
              <a:t>neighborhood and</a:t>
            </a:r>
            <a:r>
              <a:rPr sz="2800" spc="45" dirty="0"/>
              <a:t> </a:t>
            </a:r>
            <a:r>
              <a:rPr sz="2800" spc="-10" dirty="0"/>
              <a:t>location</a:t>
            </a:r>
            <a:endParaRPr sz="2800"/>
          </a:p>
        </p:txBody>
      </p:sp>
      <p:sp>
        <p:nvSpPr>
          <p:cNvPr id="3" name="object 3"/>
          <p:cNvSpPr/>
          <p:nvPr/>
        </p:nvSpPr>
        <p:spPr>
          <a:xfrm>
            <a:off x="591312" y="1755648"/>
            <a:ext cx="11143487" cy="44561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66419" y="406908"/>
            <a:ext cx="7569834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Initial </a:t>
            </a:r>
            <a:r>
              <a:rPr spc="-5" dirty="0"/>
              <a:t>Mapping </a:t>
            </a:r>
            <a:r>
              <a:rPr dirty="0"/>
              <a:t>of</a:t>
            </a:r>
            <a:r>
              <a:rPr spc="20" dirty="0"/>
              <a:t> </a:t>
            </a:r>
            <a:r>
              <a:rPr spc="-5" dirty="0"/>
              <a:t>Neighborhoods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424228" y="1550923"/>
            <a:ext cx="4171950" cy="3939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ts val="2750"/>
              </a:lnSpc>
              <a:spcBef>
                <a:spcPts val="100"/>
              </a:spcBef>
            </a:pPr>
            <a:r>
              <a:rPr sz="2400" spc="-10" dirty="0">
                <a:latin typeface="Calibri"/>
                <a:cs typeface="Calibri"/>
              </a:rPr>
              <a:t>Focus </a:t>
            </a:r>
            <a:r>
              <a:rPr sz="2400" spc="-5" dirty="0">
                <a:latin typeface="Calibri"/>
                <a:cs typeface="Calibri"/>
              </a:rPr>
              <a:t>on </a:t>
            </a:r>
            <a:r>
              <a:rPr sz="2400" dirty="0">
                <a:latin typeface="Calibri"/>
                <a:cs typeface="Calibri"/>
              </a:rPr>
              <a:t>‘mid-rent’</a:t>
            </a:r>
            <a:r>
              <a:rPr sz="2400" spc="-35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centers</a:t>
            </a:r>
            <a:endParaRPr sz="2400">
              <a:latin typeface="Calibri"/>
              <a:cs typeface="Calibri"/>
            </a:endParaRPr>
          </a:p>
          <a:p>
            <a:pPr algn="ctr">
              <a:lnSpc>
                <a:spcPts val="2750"/>
              </a:lnSpc>
            </a:pPr>
            <a:r>
              <a:rPr sz="2400" spc="-5" dirty="0">
                <a:latin typeface="Calibri"/>
                <a:cs typeface="Calibri"/>
              </a:rPr>
              <a:t>in </a:t>
            </a:r>
            <a:r>
              <a:rPr sz="2400" spc="-15" dirty="0">
                <a:latin typeface="Calibri"/>
                <a:cs typeface="Calibri"/>
              </a:rPr>
              <a:t>proximity to </a:t>
            </a:r>
            <a:r>
              <a:rPr sz="2400" dirty="0">
                <a:latin typeface="Calibri"/>
                <a:cs typeface="Calibri"/>
              </a:rPr>
              <a:t>‘high-rent’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5" dirty="0">
                <a:latin typeface="Calibri"/>
                <a:cs typeface="Calibri"/>
              </a:rPr>
              <a:t>centers</a:t>
            </a:r>
            <a:endParaRPr sz="2400">
              <a:latin typeface="Calibri"/>
              <a:cs typeface="Calibri"/>
            </a:endParaRPr>
          </a:p>
          <a:p>
            <a:pPr marL="1495425" indent="-342900">
              <a:lnSpc>
                <a:spcPct val="100000"/>
              </a:lnSpc>
              <a:spcBef>
                <a:spcPts val="500"/>
              </a:spcBef>
              <a:buFont typeface="Arial"/>
              <a:buChar char="•"/>
              <a:tabLst>
                <a:tab pos="1495425" algn="l"/>
                <a:tab pos="1496060" algn="l"/>
              </a:tabLst>
            </a:pPr>
            <a:r>
              <a:rPr sz="3000" b="1" spc="-5" dirty="0">
                <a:latin typeface="Calibri"/>
                <a:cs typeface="Calibri"/>
              </a:rPr>
              <a:t>Al</a:t>
            </a:r>
            <a:r>
              <a:rPr sz="3000" b="1" spc="-15" dirty="0">
                <a:latin typeface="Calibri"/>
                <a:cs typeface="Calibri"/>
              </a:rPr>
              <a:t> </a:t>
            </a:r>
            <a:r>
              <a:rPr sz="3000" b="1" spc="-10" dirty="0">
                <a:latin typeface="Calibri"/>
                <a:cs typeface="Calibri"/>
              </a:rPr>
              <a:t>Sufouh</a:t>
            </a:r>
            <a:endParaRPr sz="3000">
              <a:latin typeface="Calibri"/>
              <a:cs typeface="Calibri"/>
            </a:endParaRPr>
          </a:p>
          <a:p>
            <a:pPr marL="1079500" indent="-342900">
              <a:lnSpc>
                <a:spcPct val="100000"/>
              </a:lnSpc>
              <a:spcBef>
                <a:spcPts val="725"/>
              </a:spcBef>
              <a:buFont typeface="Arial"/>
              <a:buChar char="•"/>
              <a:tabLst>
                <a:tab pos="1079500" algn="l"/>
                <a:tab pos="1080135" algn="l"/>
              </a:tabLst>
            </a:pPr>
            <a:r>
              <a:rPr sz="3000" b="1" spc="-10" dirty="0">
                <a:latin typeface="Calibri"/>
                <a:cs typeface="Calibri"/>
              </a:rPr>
              <a:t>Barsha</a:t>
            </a:r>
            <a:r>
              <a:rPr sz="3000" b="1" spc="-25" dirty="0">
                <a:latin typeface="Calibri"/>
                <a:cs typeface="Calibri"/>
              </a:rPr>
              <a:t> </a:t>
            </a:r>
            <a:r>
              <a:rPr sz="3000" b="1" spc="-10" dirty="0">
                <a:latin typeface="Calibri"/>
                <a:cs typeface="Calibri"/>
              </a:rPr>
              <a:t>Heights</a:t>
            </a:r>
            <a:endParaRPr sz="3000">
              <a:latin typeface="Calibri"/>
              <a:cs typeface="Calibri"/>
            </a:endParaRPr>
          </a:p>
          <a:p>
            <a:pPr marL="1242695" lvl="1" indent="-34290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1242695" algn="l"/>
                <a:tab pos="1243330" algn="l"/>
              </a:tabLst>
            </a:pPr>
            <a:r>
              <a:rPr sz="3000" b="1" dirty="0">
                <a:latin typeface="Calibri"/>
                <a:cs typeface="Calibri"/>
              </a:rPr>
              <a:t>Business</a:t>
            </a:r>
            <a:r>
              <a:rPr sz="3000" b="1" spc="-15" dirty="0">
                <a:latin typeface="Calibri"/>
                <a:cs typeface="Calibri"/>
              </a:rPr>
              <a:t> </a:t>
            </a:r>
            <a:r>
              <a:rPr sz="3000" b="1" spc="-20" dirty="0">
                <a:latin typeface="Calibri"/>
                <a:cs typeface="Calibri"/>
              </a:rPr>
              <a:t>Bay</a:t>
            </a:r>
            <a:endParaRPr sz="3000">
              <a:latin typeface="Calibri"/>
              <a:cs typeface="Calibri"/>
            </a:endParaRPr>
          </a:p>
          <a:p>
            <a:pPr marL="1899285" lvl="2" indent="-342900">
              <a:lnSpc>
                <a:spcPct val="100000"/>
              </a:lnSpc>
              <a:spcBef>
                <a:spcPts val="695"/>
              </a:spcBef>
              <a:buFont typeface="Arial"/>
              <a:buChar char="•"/>
              <a:tabLst>
                <a:tab pos="1899285" algn="l"/>
                <a:tab pos="1899920" algn="l"/>
              </a:tabLst>
            </a:pPr>
            <a:r>
              <a:rPr sz="3000" b="1" spc="-10" dirty="0">
                <a:latin typeface="Calibri"/>
                <a:cs typeface="Calibri"/>
              </a:rPr>
              <a:t>DIFC</a:t>
            </a:r>
            <a:endParaRPr sz="3000">
              <a:latin typeface="Calibri"/>
              <a:cs typeface="Calibri"/>
            </a:endParaRPr>
          </a:p>
          <a:p>
            <a:pPr marL="1177925" indent="-34290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1177925" algn="l"/>
                <a:tab pos="1178560" algn="l"/>
              </a:tabLst>
            </a:pPr>
            <a:r>
              <a:rPr sz="3000" b="1" spc="-5" dirty="0">
                <a:latin typeface="Calibri"/>
                <a:cs typeface="Calibri"/>
              </a:rPr>
              <a:t>Dubai</a:t>
            </a:r>
            <a:r>
              <a:rPr sz="3000" b="1" spc="-15" dirty="0">
                <a:latin typeface="Calibri"/>
                <a:cs typeface="Calibri"/>
              </a:rPr>
              <a:t> </a:t>
            </a:r>
            <a:r>
              <a:rPr sz="3000" b="1" spc="-5" dirty="0">
                <a:latin typeface="Calibri"/>
                <a:cs typeface="Calibri"/>
              </a:rPr>
              <a:t>Marina</a:t>
            </a:r>
            <a:endParaRPr sz="3000">
              <a:latin typeface="Calibri"/>
              <a:cs typeface="Calibri"/>
            </a:endParaRPr>
          </a:p>
          <a:p>
            <a:pPr marL="534670" indent="-34290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534670" algn="l"/>
                <a:tab pos="535305" algn="l"/>
              </a:tabLst>
            </a:pPr>
            <a:r>
              <a:rPr sz="3000" b="1" spc="-15" dirty="0">
                <a:latin typeface="Calibri"/>
                <a:cs typeface="Calibri"/>
              </a:rPr>
              <a:t>Jumeirah </a:t>
            </a:r>
            <a:r>
              <a:rPr sz="3000" b="1" spc="-25" dirty="0">
                <a:latin typeface="Calibri"/>
                <a:cs typeface="Calibri"/>
              </a:rPr>
              <a:t>Lake</a:t>
            </a:r>
            <a:r>
              <a:rPr sz="3000" b="1" spc="-15" dirty="0">
                <a:latin typeface="Calibri"/>
                <a:cs typeface="Calibri"/>
              </a:rPr>
              <a:t> </a:t>
            </a:r>
            <a:r>
              <a:rPr sz="3000" b="1" spc="-60" dirty="0">
                <a:latin typeface="Calibri"/>
                <a:cs typeface="Calibri"/>
              </a:rPr>
              <a:t>Towers</a:t>
            </a:r>
            <a:endParaRPr sz="30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87680" y="1450847"/>
            <a:ext cx="6562344" cy="43555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68808" y="2575560"/>
            <a:ext cx="2444496" cy="21945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288791" y="2542032"/>
            <a:ext cx="3413760" cy="36789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449311" y="2548127"/>
            <a:ext cx="4114800" cy="395630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63226" y="1825244"/>
            <a:ext cx="175196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40" dirty="0">
                <a:latin typeface="Calibri"/>
                <a:cs typeface="Calibri"/>
              </a:rPr>
              <a:t>Total </a:t>
            </a:r>
            <a:r>
              <a:rPr sz="1800" b="1" spc="-25" dirty="0">
                <a:latin typeface="Calibri"/>
                <a:cs typeface="Calibri"/>
              </a:rPr>
              <a:t>Venue</a:t>
            </a:r>
            <a:r>
              <a:rPr sz="1800" b="1" spc="-30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Count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60919" y="1691132"/>
            <a:ext cx="1665605" cy="568325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 marR="5080" indent="125095">
              <a:lnSpc>
                <a:spcPts val="2110"/>
              </a:lnSpc>
              <a:spcBef>
                <a:spcPts val="210"/>
              </a:spcBef>
            </a:pPr>
            <a:r>
              <a:rPr sz="1800" b="1" spc="-15" dirty="0">
                <a:latin typeface="Calibri"/>
                <a:cs typeface="Calibri"/>
              </a:rPr>
              <a:t>‘Venue </a:t>
            </a:r>
            <a:r>
              <a:rPr sz="1800" b="1" spc="-20" dirty="0">
                <a:latin typeface="Calibri"/>
                <a:cs typeface="Calibri"/>
              </a:rPr>
              <a:t>Type’ </a:t>
            </a:r>
            <a:r>
              <a:rPr sz="1800" b="1" dirty="0">
                <a:latin typeface="Calibri"/>
                <a:cs typeface="Calibri"/>
              </a:rPr>
              <a:t>=  </a:t>
            </a:r>
            <a:r>
              <a:rPr sz="1800" b="1" spc="-30" dirty="0">
                <a:latin typeface="Calibri"/>
                <a:cs typeface="Calibri"/>
              </a:rPr>
              <a:t>R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spc="-30" dirty="0">
                <a:latin typeface="Calibri"/>
                <a:cs typeface="Calibri"/>
              </a:rPr>
              <a:t>s</a:t>
            </a:r>
            <a:r>
              <a:rPr sz="1800" b="1" spc="-20" dirty="0">
                <a:latin typeface="Calibri"/>
                <a:cs typeface="Calibri"/>
              </a:rPr>
              <a:t>t</a:t>
            </a:r>
            <a:r>
              <a:rPr sz="1800" b="1" spc="-5" dirty="0">
                <a:latin typeface="Calibri"/>
                <a:cs typeface="Calibri"/>
              </a:rPr>
              <a:t>au</a:t>
            </a:r>
            <a:r>
              <a:rPr sz="1800" b="1" spc="-45" dirty="0">
                <a:latin typeface="Calibri"/>
                <a:cs typeface="Calibri"/>
              </a:rPr>
              <a:t>r</a:t>
            </a:r>
            <a:r>
              <a:rPr sz="1800" b="1" spc="-5" dirty="0">
                <a:latin typeface="Calibri"/>
                <a:cs typeface="Calibri"/>
              </a:rPr>
              <a:t>a</a:t>
            </a:r>
            <a:r>
              <a:rPr sz="1800" b="1" spc="-20" dirty="0">
                <a:latin typeface="Calibri"/>
                <a:cs typeface="Calibri"/>
              </a:rPr>
              <a:t>n</a:t>
            </a:r>
            <a:r>
              <a:rPr sz="1800" b="1" dirty="0">
                <a:latin typeface="Calibri"/>
                <a:cs typeface="Calibri"/>
              </a:rPr>
              <a:t>t/H</a:t>
            </a:r>
            <a:r>
              <a:rPr sz="1800" b="1" spc="-5" dirty="0">
                <a:latin typeface="Calibri"/>
                <a:cs typeface="Calibri"/>
              </a:rPr>
              <a:t>o</a:t>
            </a:r>
            <a:r>
              <a:rPr sz="1800" b="1" spc="-25" dirty="0">
                <a:latin typeface="Calibri"/>
                <a:cs typeface="Calibri"/>
              </a:rPr>
              <a:t>t</a:t>
            </a:r>
            <a:r>
              <a:rPr sz="1800" b="1" spc="-10" dirty="0">
                <a:latin typeface="Calibri"/>
                <a:cs typeface="Calibri"/>
              </a:rPr>
              <a:t>e</a:t>
            </a:r>
            <a:r>
              <a:rPr sz="1800" b="1" dirty="0">
                <a:latin typeface="Calibri"/>
                <a:cs typeface="Calibri"/>
              </a:rPr>
              <a:t>l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65949" y="1831340"/>
            <a:ext cx="33432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Calibri"/>
                <a:cs typeface="Calibri"/>
              </a:rPr>
              <a:t>Split </a:t>
            </a:r>
            <a:r>
              <a:rPr sz="1800" b="1" spc="-10" dirty="0">
                <a:latin typeface="Calibri"/>
                <a:cs typeface="Calibri"/>
              </a:rPr>
              <a:t>by </a:t>
            </a:r>
            <a:r>
              <a:rPr sz="1800" b="1" spc="-25" dirty="0">
                <a:latin typeface="Calibri"/>
                <a:cs typeface="Calibri"/>
              </a:rPr>
              <a:t>Venue</a:t>
            </a:r>
            <a:r>
              <a:rPr sz="1800" b="1" spc="-45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Type/Neighborhood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32120" y="3861629"/>
            <a:ext cx="2692400" cy="699770"/>
          </a:xfrm>
          <a:custGeom>
            <a:avLst/>
            <a:gdLst/>
            <a:ahLst/>
            <a:cxnLst/>
            <a:rect l="l" t="t" r="r" b="b"/>
            <a:pathLst>
              <a:path w="2692400" h="699770">
                <a:moveTo>
                  <a:pt x="0" y="349691"/>
                </a:moveTo>
                <a:lnTo>
                  <a:pt x="16515" y="294757"/>
                </a:lnTo>
                <a:lnTo>
                  <a:pt x="45099" y="259598"/>
                </a:lnTo>
                <a:lnTo>
                  <a:pt x="86876" y="225836"/>
                </a:lnTo>
                <a:lnTo>
                  <a:pt x="141099" y="193664"/>
                </a:lnTo>
                <a:lnTo>
                  <a:pt x="207025" y="163275"/>
                </a:lnTo>
                <a:lnTo>
                  <a:pt x="244144" y="148810"/>
                </a:lnTo>
                <a:lnTo>
                  <a:pt x="283910" y="134863"/>
                </a:lnTo>
                <a:lnTo>
                  <a:pt x="326229" y="121458"/>
                </a:lnTo>
                <a:lnTo>
                  <a:pt x="371009" y="108621"/>
                </a:lnTo>
                <a:lnTo>
                  <a:pt x="418156" y="96373"/>
                </a:lnTo>
                <a:lnTo>
                  <a:pt x="467578" y="84741"/>
                </a:lnTo>
                <a:lnTo>
                  <a:pt x="519181" y="73748"/>
                </a:lnTo>
                <a:lnTo>
                  <a:pt x="572873" y="63419"/>
                </a:lnTo>
                <a:lnTo>
                  <a:pt x="628560" y="53777"/>
                </a:lnTo>
                <a:lnTo>
                  <a:pt x="686149" y="44846"/>
                </a:lnTo>
                <a:lnTo>
                  <a:pt x="745548" y="36652"/>
                </a:lnTo>
                <a:lnTo>
                  <a:pt x="806662" y="29217"/>
                </a:lnTo>
                <a:lnTo>
                  <a:pt x="869400" y="22567"/>
                </a:lnTo>
                <a:lnTo>
                  <a:pt x="933668" y="16724"/>
                </a:lnTo>
                <a:lnTo>
                  <a:pt x="999374" y="11715"/>
                </a:lnTo>
                <a:lnTo>
                  <a:pt x="1066423" y="7562"/>
                </a:lnTo>
                <a:lnTo>
                  <a:pt x="1134723" y="4289"/>
                </a:lnTo>
                <a:lnTo>
                  <a:pt x="1204182" y="1922"/>
                </a:lnTo>
                <a:lnTo>
                  <a:pt x="1274705" y="484"/>
                </a:lnTo>
                <a:lnTo>
                  <a:pt x="1346201" y="0"/>
                </a:lnTo>
                <a:lnTo>
                  <a:pt x="1417696" y="484"/>
                </a:lnTo>
                <a:lnTo>
                  <a:pt x="1488219" y="1922"/>
                </a:lnTo>
                <a:lnTo>
                  <a:pt x="1557677" y="4289"/>
                </a:lnTo>
                <a:lnTo>
                  <a:pt x="1625978" y="7562"/>
                </a:lnTo>
                <a:lnTo>
                  <a:pt x="1693027" y="11715"/>
                </a:lnTo>
                <a:lnTo>
                  <a:pt x="1758732" y="16724"/>
                </a:lnTo>
                <a:lnTo>
                  <a:pt x="1823000" y="22567"/>
                </a:lnTo>
                <a:lnTo>
                  <a:pt x="1885738" y="29217"/>
                </a:lnTo>
                <a:lnTo>
                  <a:pt x="1946853" y="36652"/>
                </a:lnTo>
                <a:lnTo>
                  <a:pt x="2006251" y="44846"/>
                </a:lnTo>
                <a:lnTo>
                  <a:pt x="2063840" y="53777"/>
                </a:lnTo>
                <a:lnTo>
                  <a:pt x="2119527" y="63419"/>
                </a:lnTo>
                <a:lnTo>
                  <a:pt x="2173219" y="73748"/>
                </a:lnTo>
                <a:lnTo>
                  <a:pt x="2224822" y="84741"/>
                </a:lnTo>
                <a:lnTo>
                  <a:pt x="2274244" y="96373"/>
                </a:lnTo>
                <a:lnTo>
                  <a:pt x="2321391" y="108621"/>
                </a:lnTo>
                <a:lnTo>
                  <a:pt x="2366171" y="121458"/>
                </a:lnTo>
                <a:lnTo>
                  <a:pt x="2408490" y="134863"/>
                </a:lnTo>
                <a:lnTo>
                  <a:pt x="2448256" y="148810"/>
                </a:lnTo>
                <a:lnTo>
                  <a:pt x="2485375" y="163275"/>
                </a:lnTo>
                <a:lnTo>
                  <a:pt x="2551301" y="193664"/>
                </a:lnTo>
                <a:lnTo>
                  <a:pt x="2605524" y="225836"/>
                </a:lnTo>
                <a:lnTo>
                  <a:pt x="2647301" y="259598"/>
                </a:lnTo>
                <a:lnTo>
                  <a:pt x="2675885" y="294757"/>
                </a:lnTo>
                <a:lnTo>
                  <a:pt x="2690535" y="331119"/>
                </a:lnTo>
                <a:lnTo>
                  <a:pt x="2692401" y="349691"/>
                </a:lnTo>
                <a:lnTo>
                  <a:pt x="2690535" y="368262"/>
                </a:lnTo>
                <a:lnTo>
                  <a:pt x="2675885" y="404624"/>
                </a:lnTo>
                <a:lnTo>
                  <a:pt x="2647301" y="439783"/>
                </a:lnTo>
                <a:lnTo>
                  <a:pt x="2605524" y="473545"/>
                </a:lnTo>
                <a:lnTo>
                  <a:pt x="2551301" y="505717"/>
                </a:lnTo>
                <a:lnTo>
                  <a:pt x="2485375" y="536106"/>
                </a:lnTo>
                <a:lnTo>
                  <a:pt x="2448256" y="550571"/>
                </a:lnTo>
                <a:lnTo>
                  <a:pt x="2408490" y="564518"/>
                </a:lnTo>
                <a:lnTo>
                  <a:pt x="2366171" y="577923"/>
                </a:lnTo>
                <a:lnTo>
                  <a:pt x="2321391" y="590760"/>
                </a:lnTo>
                <a:lnTo>
                  <a:pt x="2274244" y="603008"/>
                </a:lnTo>
                <a:lnTo>
                  <a:pt x="2224822" y="614640"/>
                </a:lnTo>
                <a:lnTo>
                  <a:pt x="2173219" y="625633"/>
                </a:lnTo>
                <a:lnTo>
                  <a:pt x="2119527" y="635962"/>
                </a:lnTo>
                <a:lnTo>
                  <a:pt x="2063840" y="645604"/>
                </a:lnTo>
                <a:lnTo>
                  <a:pt x="2006251" y="654535"/>
                </a:lnTo>
                <a:lnTo>
                  <a:pt x="1946853" y="662729"/>
                </a:lnTo>
                <a:lnTo>
                  <a:pt x="1885738" y="670164"/>
                </a:lnTo>
                <a:lnTo>
                  <a:pt x="1823000" y="676814"/>
                </a:lnTo>
                <a:lnTo>
                  <a:pt x="1758732" y="682657"/>
                </a:lnTo>
                <a:lnTo>
                  <a:pt x="1693027" y="687666"/>
                </a:lnTo>
                <a:lnTo>
                  <a:pt x="1625978" y="691819"/>
                </a:lnTo>
                <a:lnTo>
                  <a:pt x="1557677" y="695092"/>
                </a:lnTo>
                <a:lnTo>
                  <a:pt x="1488219" y="697459"/>
                </a:lnTo>
                <a:lnTo>
                  <a:pt x="1417696" y="698897"/>
                </a:lnTo>
                <a:lnTo>
                  <a:pt x="1346201" y="699382"/>
                </a:lnTo>
                <a:lnTo>
                  <a:pt x="1274705" y="698897"/>
                </a:lnTo>
                <a:lnTo>
                  <a:pt x="1204182" y="697459"/>
                </a:lnTo>
                <a:lnTo>
                  <a:pt x="1134723" y="695092"/>
                </a:lnTo>
                <a:lnTo>
                  <a:pt x="1066423" y="691819"/>
                </a:lnTo>
                <a:lnTo>
                  <a:pt x="999374" y="687666"/>
                </a:lnTo>
                <a:lnTo>
                  <a:pt x="933668" y="682657"/>
                </a:lnTo>
                <a:lnTo>
                  <a:pt x="869400" y="676814"/>
                </a:lnTo>
                <a:lnTo>
                  <a:pt x="806662" y="670164"/>
                </a:lnTo>
                <a:lnTo>
                  <a:pt x="745548" y="662729"/>
                </a:lnTo>
                <a:lnTo>
                  <a:pt x="686149" y="654535"/>
                </a:lnTo>
                <a:lnTo>
                  <a:pt x="628560" y="645604"/>
                </a:lnTo>
                <a:lnTo>
                  <a:pt x="572873" y="635962"/>
                </a:lnTo>
                <a:lnTo>
                  <a:pt x="519181" y="625633"/>
                </a:lnTo>
                <a:lnTo>
                  <a:pt x="467578" y="614640"/>
                </a:lnTo>
                <a:lnTo>
                  <a:pt x="418156" y="603008"/>
                </a:lnTo>
                <a:lnTo>
                  <a:pt x="371009" y="590760"/>
                </a:lnTo>
                <a:lnTo>
                  <a:pt x="326229" y="577923"/>
                </a:lnTo>
                <a:lnTo>
                  <a:pt x="283910" y="564518"/>
                </a:lnTo>
                <a:lnTo>
                  <a:pt x="244144" y="550571"/>
                </a:lnTo>
                <a:lnTo>
                  <a:pt x="207025" y="536106"/>
                </a:lnTo>
                <a:lnTo>
                  <a:pt x="141099" y="505717"/>
                </a:lnTo>
                <a:lnTo>
                  <a:pt x="86876" y="473545"/>
                </a:lnTo>
                <a:lnTo>
                  <a:pt x="45099" y="439783"/>
                </a:lnTo>
                <a:lnTo>
                  <a:pt x="16515" y="404624"/>
                </a:lnTo>
                <a:lnTo>
                  <a:pt x="1866" y="368262"/>
                </a:lnTo>
                <a:lnTo>
                  <a:pt x="0" y="349691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39822" y="3164556"/>
            <a:ext cx="2692400" cy="359410"/>
          </a:xfrm>
          <a:custGeom>
            <a:avLst/>
            <a:gdLst/>
            <a:ahLst/>
            <a:cxnLst/>
            <a:rect l="l" t="t" r="r" b="b"/>
            <a:pathLst>
              <a:path w="2692400" h="359410">
                <a:moveTo>
                  <a:pt x="0" y="179447"/>
                </a:moveTo>
                <a:lnTo>
                  <a:pt x="33187" y="139670"/>
                </a:lnTo>
                <a:lnTo>
                  <a:pt x="73308" y="120888"/>
                </a:lnTo>
                <a:lnTo>
                  <a:pt x="127901" y="103005"/>
                </a:lnTo>
                <a:lnTo>
                  <a:pt x="196058" y="86142"/>
                </a:lnTo>
                <a:lnTo>
                  <a:pt x="234939" y="78131"/>
                </a:lnTo>
                <a:lnTo>
                  <a:pt x="276869" y="70420"/>
                </a:lnTo>
                <a:lnTo>
                  <a:pt x="321736" y="63025"/>
                </a:lnTo>
                <a:lnTo>
                  <a:pt x="369425" y="55962"/>
                </a:lnTo>
                <a:lnTo>
                  <a:pt x="419823" y="49243"/>
                </a:lnTo>
                <a:lnTo>
                  <a:pt x="472817" y="42887"/>
                </a:lnTo>
                <a:lnTo>
                  <a:pt x="528292" y="36906"/>
                </a:lnTo>
                <a:lnTo>
                  <a:pt x="586135" y="31317"/>
                </a:lnTo>
                <a:lnTo>
                  <a:pt x="646233" y="26134"/>
                </a:lnTo>
                <a:lnTo>
                  <a:pt x="708472" y="21373"/>
                </a:lnTo>
                <a:lnTo>
                  <a:pt x="772737" y="17049"/>
                </a:lnTo>
                <a:lnTo>
                  <a:pt x="838916" y="13176"/>
                </a:lnTo>
                <a:lnTo>
                  <a:pt x="906895" y="9771"/>
                </a:lnTo>
                <a:lnTo>
                  <a:pt x="976560" y="6849"/>
                </a:lnTo>
                <a:lnTo>
                  <a:pt x="1047798" y="4423"/>
                </a:lnTo>
                <a:lnTo>
                  <a:pt x="1120494" y="2511"/>
                </a:lnTo>
                <a:lnTo>
                  <a:pt x="1194536" y="1126"/>
                </a:lnTo>
                <a:lnTo>
                  <a:pt x="1269809" y="284"/>
                </a:lnTo>
                <a:lnTo>
                  <a:pt x="1346201" y="0"/>
                </a:lnTo>
                <a:lnTo>
                  <a:pt x="1422592" y="284"/>
                </a:lnTo>
                <a:lnTo>
                  <a:pt x="1497865" y="1126"/>
                </a:lnTo>
                <a:lnTo>
                  <a:pt x="1571906" y="2511"/>
                </a:lnTo>
                <a:lnTo>
                  <a:pt x="1644603" y="4423"/>
                </a:lnTo>
                <a:lnTo>
                  <a:pt x="1715840" y="6849"/>
                </a:lnTo>
                <a:lnTo>
                  <a:pt x="1785505" y="9771"/>
                </a:lnTo>
                <a:lnTo>
                  <a:pt x="1853484" y="13176"/>
                </a:lnTo>
                <a:lnTo>
                  <a:pt x="1919663" y="17049"/>
                </a:lnTo>
                <a:lnTo>
                  <a:pt x="1983929" y="21373"/>
                </a:lnTo>
                <a:lnTo>
                  <a:pt x="2046167" y="26134"/>
                </a:lnTo>
                <a:lnTo>
                  <a:pt x="2106265" y="31317"/>
                </a:lnTo>
                <a:lnTo>
                  <a:pt x="2164108" y="36906"/>
                </a:lnTo>
                <a:lnTo>
                  <a:pt x="2219583" y="42887"/>
                </a:lnTo>
                <a:lnTo>
                  <a:pt x="2272577" y="49243"/>
                </a:lnTo>
                <a:lnTo>
                  <a:pt x="2322975" y="55962"/>
                </a:lnTo>
                <a:lnTo>
                  <a:pt x="2370664" y="63025"/>
                </a:lnTo>
                <a:lnTo>
                  <a:pt x="2415531" y="70420"/>
                </a:lnTo>
                <a:lnTo>
                  <a:pt x="2457461" y="78131"/>
                </a:lnTo>
                <a:lnTo>
                  <a:pt x="2496342" y="86142"/>
                </a:lnTo>
                <a:lnTo>
                  <a:pt x="2564499" y="103005"/>
                </a:lnTo>
                <a:lnTo>
                  <a:pt x="2619092" y="120888"/>
                </a:lnTo>
                <a:lnTo>
                  <a:pt x="2659213" y="139670"/>
                </a:lnTo>
                <a:lnTo>
                  <a:pt x="2690269" y="169264"/>
                </a:lnTo>
                <a:lnTo>
                  <a:pt x="2692401" y="179447"/>
                </a:lnTo>
                <a:lnTo>
                  <a:pt x="2690269" y="189629"/>
                </a:lnTo>
                <a:lnTo>
                  <a:pt x="2659213" y="219223"/>
                </a:lnTo>
                <a:lnTo>
                  <a:pt x="2619092" y="238005"/>
                </a:lnTo>
                <a:lnTo>
                  <a:pt x="2564499" y="255888"/>
                </a:lnTo>
                <a:lnTo>
                  <a:pt x="2496342" y="272751"/>
                </a:lnTo>
                <a:lnTo>
                  <a:pt x="2457461" y="280762"/>
                </a:lnTo>
                <a:lnTo>
                  <a:pt x="2415531" y="288473"/>
                </a:lnTo>
                <a:lnTo>
                  <a:pt x="2370664" y="295867"/>
                </a:lnTo>
                <a:lnTo>
                  <a:pt x="2322975" y="302931"/>
                </a:lnTo>
                <a:lnTo>
                  <a:pt x="2272577" y="309650"/>
                </a:lnTo>
                <a:lnTo>
                  <a:pt x="2219583" y="316006"/>
                </a:lnTo>
                <a:lnTo>
                  <a:pt x="2164108" y="321987"/>
                </a:lnTo>
                <a:lnTo>
                  <a:pt x="2106265" y="327576"/>
                </a:lnTo>
                <a:lnTo>
                  <a:pt x="2046167" y="332759"/>
                </a:lnTo>
                <a:lnTo>
                  <a:pt x="1983929" y="337520"/>
                </a:lnTo>
                <a:lnTo>
                  <a:pt x="1919663" y="341844"/>
                </a:lnTo>
                <a:lnTo>
                  <a:pt x="1853484" y="345717"/>
                </a:lnTo>
                <a:lnTo>
                  <a:pt x="1785505" y="349122"/>
                </a:lnTo>
                <a:lnTo>
                  <a:pt x="1715840" y="352044"/>
                </a:lnTo>
                <a:lnTo>
                  <a:pt x="1644603" y="354470"/>
                </a:lnTo>
                <a:lnTo>
                  <a:pt x="1571906" y="356382"/>
                </a:lnTo>
                <a:lnTo>
                  <a:pt x="1497865" y="357767"/>
                </a:lnTo>
                <a:lnTo>
                  <a:pt x="1422592" y="358609"/>
                </a:lnTo>
                <a:lnTo>
                  <a:pt x="1346201" y="358894"/>
                </a:lnTo>
                <a:lnTo>
                  <a:pt x="1269809" y="358609"/>
                </a:lnTo>
                <a:lnTo>
                  <a:pt x="1194536" y="357767"/>
                </a:lnTo>
                <a:lnTo>
                  <a:pt x="1120494" y="356382"/>
                </a:lnTo>
                <a:lnTo>
                  <a:pt x="1047798" y="354470"/>
                </a:lnTo>
                <a:lnTo>
                  <a:pt x="976560" y="352044"/>
                </a:lnTo>
                <a:lnTo>
                  <a:pt x="906895" y="349122"/>
                </a:lnTo>
                <a:lnTo>
                  <a:pt x="838916" y="345717"/>
                </a:lnTo>
                <a:lnTo>
                  <a:pt x="772737" y="341844"/>
                </a:lnTo>
                <a:lnTo>
                  <a:pt x="708472" y="337520"/>
                </a:lnTo>
                <a:lnTo>
                  <a:pt x="646233" y="332759"/>
                </a:lnTo>
                <a:lnTo>
                  <a:pt x="586135" y="327576"/>
                </a:lnTo>
                <a:lnTo>
                  <a:pt x="528292" y="321987"/>
                </a:lnTo>
                <a:lnTo>
                  <a:pt x="472817" y="316006"/>
                </a:lnTo>
                <a:lnTo>
                  <a:pt x="419823" y="309650"/>
                </a:lnTo>
                <a:lnTo>
                  <a:pt x="369425" y="302931"/>
                </a:lnTo>
                <a:lnTo>
                  <a:pt x="321736" y="295867"/>
                </a:lnTo>
                <a:lnTo>
                  <a:pt x="276869" y="288473"/>
                </a:lnTo>
                <a:lnTo>
                  <a:pt x="234939" y="280762"/>
                </a:lnTo>
                <a:lnTo>
                  <a:pt x="196058" y="272751"/>
                </a:lnTo>
                <a:lnTo>
                  <a:pt x="127901" y="255888"/>
                </a:lnTo>
                <a:lnTo>
                  <a:pt x="73308" y="238005"/>
                </a:lnTo>
                <a:lnTo>
                  <a:pt x="33187" y="219223"/>
                </a:lnTo>
                <a:lnTo>
                  <a:pt x="2131" y="189629"/>
                </a:lnTo>
                <a:lnTo>
                  <a:pt x="0" y="179447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89566" y="5031174"/>
            <a:ext cx="2692400" cy="359410"/>
          </a:xfrm>
          <a:custGeom>
            <a:avLst/>
            <a:gdLst/>
            <a:ahLst/>
            <a:cxnLst/>
            <a:rect l="l" t="t" r="r" b="b"/>
            <a:pathLst>
              <a:path w="2692400" h="359410">
                <a:moveTo>
                  <a:pt x="0" y="179447"/>
                </a:moveTo>
                <a:lnTo>
                  <a:pt x="33187" y="139670"/>
                </a:lnTo>
                <a:lnTo>
                  <a:pt x="73308" y="120888"/>
                </a:lnTo>
                <a:lnTo>
                  <a:pt x="127901" y="103005"/>
                </a:lnTo>
                <a:lnTo>
                  <a:pt x="196058" y="86142"/>
                </a:lnTo>
                <a:lnTo>
                  <a:pt x="234939" y="78131"/>
                </a:lnTo>
                <a:lnTo>
                  <a:pt x="276869" y="70420"/>
                </a:lnTo>
                <a:lnTo>
                  <a:pt x="321736" y="63025"/>
                </a:lnTo>
                <a:lnTo>
                  <a:pt x="369425" y="55962"/>
                </a:lnTo>
                <a:lnTo>
                  <a:pt x="419823" y="49243"/>
                </a:lnTo>
                <a:lnTo>
                  <a:pt x="472817" y="42887"/>
                </a:lnTo>
                <a:lnTo>
                  <a:pt x="528292" y="36906"/>
                </a:lnTo>
                <a:lnTo>
                  <a:pt x="586135" y="31317"/>
                </a:lnTo>
                <a:lnTo>
                  <a:pt x="646233" y="26134"/>
                </a:lnTo>
                <a:lnTo>
                  <a:pt x="708472" y="21373"/>
                </a:lnTo>
                <a:lnTo>
                  <a:pt x="772737" y="17049"/>
                </a:lnTo>
                <a:lnTo>
                  <a:pt x="838916" y="13176"/>
                </a:lnTo>
                <a:lnTo>
                  <a:pt x="906895" y="9771"/>
                </a:lnTo>
                <a:lnTo>
                  <a:pt x="976560" y="6849"/>
                </a:lnTo>
                <a:lnTo>
                  <a:pt x="1047798" y="4423"/>
                </a:lnTo>
                <a:lnTo>
                  <a:pt x="1120494" y="2511"/>
                </a:lnTo>
                <a:lnTo>
                  <a:pt x="1194536" y="1126"/>
                </a:lnTo>
                <a:lnTo>
                  <a:pt x="1269809" y="284"/>
                </a:lnTo>
                <a:lnTo>
                  <a:pt x="1346201" y="0"/>
                </a:lnTo>
                <a:lnTo>
                  <a:pt x="1422592" y="284"/>
                </a:lnTo>
                <a:lnTo>
                  <a:pt x="1497865" y="1126"/>
                </a:lnTo>
                <a:lnTo>
                  <a:pt x="1571906" y="2511"/>
                </a:lnTo>
                <a:lnTo>
                  <a:pt x="1644603" y="4423"/>
                </a:lnTo>
                <a:lnTo>
                  <a:pt x="1715840" y="6849"/>
                </a:lnTo>
                <a:lnTo>
                  <a:pt x="1785505" y="9771"/>
                </a:lnTo>
                <a:lnTo>
                  <a:pt x="1853484" y="13176"/>
                </a:lnTo>
                <a:lnTo>
                  <a:pt x="1919663" y="17049"/>
                </a:lnTo>
                <a:lnTo>
                  <a:pt x="1983929" y="21373"/>
                </a:lnTo>
                <a:lnTo>
                  <a:pt x="2046167" y="26134"/>
                </a:lnTo>
                <a:lnTo>
                  <a:pt x="2106265" y="31317"/>
                </a:lnTo>
                <a:lnTo>
                  <a:pt x="2164108" y="36906"/>
                </a:lnTo>
                <a:lnTo>
                  <a:pt x="2219583" y="42887"/>
                </a:lnTo>
                <a:lnTo>
                  <a:pt x="2272577" y="49243"/>
                </a:lnTo>
                <a:lnTo>
                  <a:pt x="2322975" y="55962"/>
                </a:lnTo>
                <a:lnTo>
                  <a:pt x="2370664" y="63025"/>
                </a:lnTo>
                <a:lnTo>
                  <a:pt x="2415531" y="70420"/>
                </a:lnTo>
                <a:lnTo>
                  <a:pt x="2457461" y="78131"/>
                </a:lnTo>
                <a:lnTo>
                  <a:pt x="2496342" y="86142"/>
                </a:lnTo>
                <a:lnTo>
                  <a:pt x="2564499" y="103005"/>
                </a:lnTo>
                <a:lnTo>
                  <a:pt x="2619092" y="120888"/>
                </a:lnTo>
                <a:lnTo>
                  <a:pt x="2659213" y="139670"/>
                </a:lnTo>
                <a:lnTo>
                  <a:pt x="2690269" y="169264"/>
                </a:lnTo>
                <a:lnTo>
                  <a:pt x="2692401" y="179447"/>
                </a:lnTo>
                <a:lnTo>
                  <a:pt x="2690269" y="189629"/>
                </a:lnTo>
                <a:lnTo>
                  <a:pt x="2659213" y="219223"/>
                </a:lnTo>
                <a:lnTo>
                  <a:pt x="2619092" y="238005"/>
                </a:lnTo>
                <a:lnTo>
                  <a:pt x="2564499" y="255888"/>
                </a:lnTo>
                <a:lnTo>
                  <a:pt x="2496342" y="272751"/>
                </a:lnTo>
                <a:lnTo>
                  <a:pt x="2457461" y="280762"/>
                </a:lnTo>
                <a:lnTo>
                  <a:pt x="2415531" y="288473"/>
                </a:lnTo>
                <a:lnTo>
                  <a:pt x="2370664" y="295867"/>
                </a:lnTo>
                <a:lnTo>
                  <a:pt x="2322975" y="302931"/>
                </a:lnTo>
                <a:lnTo>
                  <a:pt x="2272577" y="309650"/>
                </a:lnTo>
                <a:lnTo>
                  <a:pt x="2219583" y="316006"/>
                </a:lnTo>
                <a:lnTo>
                  <a:pt x="2164108" y="321987"/>
                </a:lnTo>
                <a:lnTo>
                  <a:pt x="2106265" y="327576"/>
                </a:lnTo>
                <a:lnTo>
                  <a:pt x="2046167" y="332759"/>
                </a:lnTo>
                <a:lnTo>
                  <a:pt x="1983929" y="337520"/>
                </a:lnTo>
                <a:lnTo>
                  <a:pt x="1919663" y="341844"/>
                </a:lnTo>
                <a:lnTo>
                  <a:pt x="1853484" y="345717"/>
                </a:lnTo>
                <a:lnTo>
                  <a:pt x="1785505" y="349122"/>
                </a:lnTo>
                <a:lnTo>
                  <a:pt x="1715840" y="352044"/>
                </a:lnTo>
                <a:lnTo>
                  <a:pt x="1644603" y="354470"/>
                </a:lnTo>
                <a:lnTo>
                  <a:pt x="1571906" y="356382"/>
                </a:lnTo>
                <a:lnTo>
                  <a:pt x="1497865" y="357767"/>
                </a:lnTo>
                <a:lnTo>
                  <a:pt x="1422592" y="358609"/>
                </a:lnTo>
                <a:lnTo>
                  <a:pt x="1346201" y="358894"/>
                </a:lnTo>
                <a:lnTo>
                  <a:pt x="1269809" y="358609"/>
                </a:lnTo>
                <a:lnTo>
                  <a:pt x="1194536" y="357767"/>
                </a:lnTo>
                <a:lnTo>
                  <a:pt x="1120494" y="356382"/>
                </a:lnTo>
                <a:lnTo>
                  <a:pt x="1047798" y="354470"/>
                </a:lnTo>
                <a:lnTo>
                  <a:pt x="976560" y="352044"/>
                </a:lnTo>
                <a:lnTo>
                  <a:pt x="906895" y="349122"/>
                </a:lnTo>
                <a:lnTo>
                  <a:pt x="838916" y="345717"/>
                </a:lnTo>
                <a:lnTo>
                  <a:pt x="772737" y="341844"/>
                </a:lnTo>
                <a:lnTo>
                  <a:pt x="708472" y="337520"/>
                </a:lnTo>
                <a:lnTo>
                  <a:pt x="646233" y="332759"/>
                </a:lnTo>
                <a:lnTo>
                  <a:pt x="586135" y="327576"/>
                </a:lnTo>
                <a:lnTo>
                  <a:pt x="528292" y="321987"/>
                </a:lnTo>
                <a:lnTo>
                  <a:pt x="472817" y="316006"/>
                </a:lnTo>
                <a:lnTo>
                  <a:pt x="419823" y="309650"/>
                </a:lnTo>
                <a:lnTo>
                  <a:pt x="369425" y="302931"/>
                </a:lnTo>
                <a:lnTo>
                  <a:pt x="321736" y="295867"/>
                </a:lnTo>
                <a:lnTo>
                  <a:pt x="276869" y="288473"/>
                </a:lnTo>
                <a:lnTo>
                  <a:pt x="234939" y="280762"/>
                </a:lnTo>
                <a:lnTo>
                  <a:pt x="196058" y="272751"/>
                </a:lnTo>
                <a:lnTo>
                  <a:pt x="127901" y="255888"/>
                </a:lnTo>
                <a:lnTo>
                  <a:pt x="73308" y="238005"/>
                </a:lnTo>
                <a:lnTo>
                  <a:pt x="33187" y="219223"/>
                </a:lnTo>
                <a:lnTo>
                  <a:pt x="2131" y="189629"/>
                </a:lnTo>
                <a:lnTo>
                  <a:pt x="0" y="179447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981132" y="5079491"/>
            <a:ext cx="151003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latin typeface="Calibri"/>
                <a:cs typeface="Calibri"/>
              </a:rPr>
              <a:t>= </a:t>
            </a:r>
            <a:r>
              <a:rPr sz="1400" b="1" spc="-15" dirty="0">
                <a:latin typeface="Calibri"/>
                <a:cs typeface="Calibri"/>
              </a:rPr>
              <a:t>preferred</a:t>
            </a:r>
            <a:r>
              <a:rPr sz="1400" b="1" spc="-45" dirty="0">
                <a:latin typeface="Calibri"/>
                <a:cs typeface="Calibri"/>
              </a:rPr>
              <a:t> </a:t>
            </a:r>
            <a:r>
              <a:rPr sz="1400" b="1" spc="-5" dirty="0">
                <a:latin typeface="Calibri"/>
                <a:cs typeface="Calibri"/>
              </a:rPr>
              <a:t>scenario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3699959" y="2786413"/>
            <a:ext cx="3258185" cy="359410"/>
          </a:xfrm>
          <a:custGeom>
            <a:avLst/>
            <a:gdLst/>
            <a:ahLst/>
            <a:cxnLst/>
            <a:rect l="l" t="t" r="r" b="b"/>
            <a:pathLst>
              <a:path w="3258184" h="359410">
                <a:moveTo>
                  <a:pt x="0" y="179447"/>
                </a:moveTo>
                <a:lnTo>
                  <a:pt x="29371" y="145347"/>
                </a:lnTo>
                <a:lnTo>
                  <a:pt x="65062" y="129070"/>
                </a:lnTo>
                <a:lnTo>
                  <a:pt x="113845" y="113408"/>
                </a:lnTo>
                <a:lnTo>
                  <a:pt x="175039" y="98437"/>
                </a:lnTo>
                <a:lnTo>
                  <a:pt x="247961" y="84231"/>
                </a:lnTo>
                <a:lnTo>
                  <a:pt x="288606" y="77438"/>
                </a:lnTo>
                <a:lnTo>
                  <a:pt x="331927" y="70865"/>
                </a:lnTo>
                <a:lnTo>
                  <a:pt x="377839" y="64521"/>
                </a:lnTo>
                <a:lnTo>
                  <a:pt x="426257" y="58416"/>
                </a:lnTo>
                <a:lnTo>
                  <a:pt x="477094" y="52558"/>
                </a:lnTo>
                <a:lnTo>
                  <a:pt x="530266" y="46958"/>
                </a:lnTo>
                <a:lnTo>
                  <a:pt x="585687" y="41624"/>
                </a:lnTo>
                <a:lnTo>
                  <a:pt x="643273" y="36566"/>
                </a:lnTo>
                <a:lnTo>
                  <a:pt x="702936" y="31794"/>
                </a:lnTo>
                <a:lnTo>
                  <a:pt x="764594" y="27316"/>
                </a:lnTo>
                <a:lnTo>
                  <a:pt x="828159" y="23142"/>
                </a:lnTo>
                <a:lnTo>
                  <a:pt x="893547" y="19283"/>
                </a:lnTo>
                <a:lnTo>
                  <a:pt x="960672" y="15746"/>
                </a:lnTo>
                <a:lnTo>
                  <a:pt x="1029450" y="12541"/>
                </a:lnTo>
                <a:lnTo>
                  <a:pt x="1099794" y="9679"/>
                </a:lnTo>
                <a:lnTo>
                  <a:pt x="1171619" y="7167"/>
                </a:lnTo>
                <a:lnTo>
                  <a:pt x="1244841" y="5016"/>
                </a:lnTo>
                <a:lnTo>
                  <a:pt x="1319373" y="3235"/>
                </a:lnTo>
                <a:lnTo>
                  <a:pt x="1395131" y="1834"/>
                </a:lnTo>
                <a:lnTo>
                  <a:pt x="1472028" y="821"/>
                </a:lnTo>
                <a:lnTo>
                  <a:pt x="1549981" y="206"/>
                </a:lnTo>
                <a:lnTo>
                  <a:pt x="1628903" y="0"/>
                </a:lnTo>
                <a:lnTo>
                  <a:pt x="1707824" y="206"/>
                </a:lnTo>
                <a:lnTo>
                  <a:pt x="1785777" y="821"/>
                </a:lnTo>
                <a:lnTo>
                  <a:pt x="1862674" y="1834"/>
                </a:lnTo>
                <a:lnTo>
                  <a:pt x="1938432" y="3235"/>
                </a:lnTo>
                <a:lnTo>
                  <a:pt x="2012964" y="5016"/>
                </a:lnTo>
                <a:lnTo>
                  <a:pt x="2086185" y="7167"/>
                </a:lnTo>
                <a:lnTo>
                  <a:pt x="2158011" y="9679"/>
                </a:lnTo>
                <a:lnTo>
                  <a:pt x="2228355" y="12541"/>
                </a:lnTo>
                <a:lnTo>
                  <a:pt x="2297132" y="15746"/>
                </a:lnTo>
                <a:lnTo>
                  <a:pt x="2364257" y="19283"/>
                </a:lnTo>
                <a:lnTo>
                  <a:pt x="2429645" y="23142"/>
                </a:lnTo>
                <a:lnTo>
                  <a:pt x="2493210" y="27316"/>
                </a:lnTo>
                <a:lnTo>
                  <a:pt x="2554868" y="31794"/>
                </a:lnTo>
                <a:lnTo>
                  <a:pt x="2614531" y="36566"/>
                </a:lnTo>
                <a:lnTo>
                  <a:pt x="2672117" y="41624"/>
                </a:lnTo>
                <a:lnTo>
                  <a:pt x="2727538" y="46958"/>
                </a:lnTo>
                <a:lnTo>
                  <a:pt x="2780710" y="52558"/>
                </a:lnTo>
                <a:lnTo>
                  <a:pt x="2831547" y="58416"/>
                </a:lnTo>
                <a:lnTo>
                  <a:pt x="2879965" y="64521"/>
                </a:lnTo>
                <a:lnTo>
                  <a:pt x="2925877" y="70865"/>
                </a:lnTo>
                <a:lnTo>
                  <a:pt x="2969198" y="77438"/>
                </a:lnTo>
                <a:lnTo>
                  <a:pt x="3009843" y="84231"/>
                </a:lnTo>
                <a:lnTo>
                  <a:pt x="3047727" y="91233"/>
                </a:lnTo>
                <a:lnTo>
                  <a:pt x="3114871" y="105831"/>
                </a:lnTo>
                <a:lnTo>
                  <a:pt x="3169945" y="121158"/>
                </a:lnTo>
                <a:lnTo>
                  <a:pt x="3212267" y="137137"/>
                </a:lnTo>
                <a:lnTo>
                  <a:pt x="3250348" y="162165"/>
                </a:lnTo>
                <a:lnTo>
                  <a:pt x="3257805" y="179447"/>
                </a:lnTo>
                <a:lnTo>
                  <a:pt x="3255926" y="188141"/>
                </a:lnTo>
                <a:lnTo>
                  <a:pt x="3212267" y="221756"/>
                </a:lnTo>
                <a:lnTo>
                  <a:pt x="3169945" y="237735"/>
                </a:lnTo>
                <a:lnTo>
                  <a:pt x="3114871" y="253062"/>
                </a:lnTo>
                <a:lnTo>
                  <a:pt x="3047727" y="267660"/>
                </a:lnTo>
                <a:lnTo>
                  <a:pt x="3009843" y="274662"/>
                </a:lnTo>
                <a:lnTo>
                  <a:pt x="2969198" y="281455"/>
                </a:lnTo>
                <a:lnTo>
                  <a:pt x="2925877" y="288028"/>
                </a:lnTo>
                <a:lnTo>
                  <a:pt x="2879965" y="294372"/>
                </a:lnTo>
                <a:lnTo>
                  <a:pt x="2831547" y="300477"/>
                </a:lnTo>
                <a:lnTo>
                  <a:pt x="2780710" y="306335"/>
                </a:lnTo>
                <a:lnTo>
                  <a:pt x="2727538" y="311935"/>
                </a:lnTo>
                <a:lnTo>
                  <a:pt x="2672117" y="317269"/>
                </a:lnTo>
                <a:lnTo>
                  <a:pt x="2614531" y="322327"/>
                </a:lnTo>
                <a:lnTo>
                  <a:pt x="2554868" y="327099"/>
                </a:lnTo>
                <a:lnTo>
                  <a:pt x="2493210" y="331577"/>
                </a:lnTo>
                <a:lnTo>
                  <a:pt x="2429645" y="335751"/>
                </a:lnTo>
                <a:lnTo>
                  <a:pt x="2364257" y="339610"/>
                </a:lnTo>
                <a:lnTo>
                  <a:pt x="2297132" y="343147"/>
                </a:lnTo>
                <a:lnTo>
                  <a:pt x="2228355" y="346352"/>
                </a:lnTo>
                <a:lnTo>
                  <a:pt x="2158011" y="349214"/>
                </a:lnTo>
                <a:lnTo>
                  <a:pt x="2086185" y="351726"/>
                </a:lnTo>
                <a:lnTo>
                  <a:pt x="2012964" y="353877"/>
                </a:lnTo>
                <a:lnTo>
                  <a:pt x="1938432" y="355658"/>
                </a:lnTo>
                <a:lnTo>
                  <a:pt x="1862674" y="357059"/>
                </a:lnTo>
                <a:lnTo>
                  <a:pt x="1785777" y="358072"/>
                </a:lnTo>
                <a:lnTo>
                  <a:pt x="1707824" y="358687"/>
                </a:lnTo>
                <a:lnTo>
                  <a:pt x="1628903" y="358894"/>
                </a:lnTo>
                <a:lnTo>
                  <a:pt x="1549981" y="358687"/>
                </a:lnTo>
                <a:lnTo>
                  <a:pt x="1472028" y="358072"/>
                </a:lnTo>
                <a:lnTo>
                  <a:pt x="1395131" y="357059"/>
                </a:lnTo>
                <a:lnTo>
                  <a:pt x="1319373" y="355658"/>
                </a:lnTo>
                <a:lnTo>
                  <a:pt x="1244841" y="353877"/>
                </a:lnTo>
                <a:lnTo>
                  <a:pt x="1171619" y="351726"/>
                </a:lnTo>
                <a:lnTo>
                  <a:pt x="1099794" y="349214"/>
                </a:lnTo>
                <a:lnTo>
                  <a:pt x="1029450" y="346352"/>
                </a:lnTo>
                <a:lnTo>
                  <a:pt x="960672" y="343147"/>
                </a:lnTo>
                <a:lnTo>
                  <a:pt x="893547" y="339610"/>
                </a:lnTo>
                <a:lnTo>
                  <a:pt x="828159" y="335751"/>
                </a:lnTo>
                <a:lnTo>
                  <a:pt x="764594" y="331577"/>
                </a:lnTo>
                <a:lnTo>
                  <a:pt x="702936" y="327099"/>
                </a:lnTo>
                <a:lnTo>
                  <a:pt x="643273" y="322327"/>
                </a:lnTo>
                <a:lnTo>
                  <a:pt x="585687" y="317269"/>
                </a:lnTo>
                <a:lnTo>
                  <a:pt x="530266" y="311935"/>
                </a:lnTo>
                <a:lnTo>
                  <a:pt x="477094" y="306335"/>
                </a:lnTo>
                <a:lnTo>
                  <a:pt x="426257" y="300477"/>
                </a:lnTo>
                <a:lnTo>
                  <a:pt x="377839" y="294372"/>
                </a:lnTo>
                <a:lnTo>
                  <a:pt x="331927" y="288028"/>
                </a:lnTo>
                <a:lnTo>
                  <a:pt x="288606" y="281455"/>
                </a:lnTo>
                <a:lnTo>
                  <a:pt x="247961" y="274662"/>
                </a:lnTo>
                <a:lnTo>
                  <a:pt x="210076" y="267660"/>
                </a:lnTo>
                <a:lnTo>
                  <a:pt x="142933" y="253062"/>
                </a:lnTo>
                <a:lnTo>
                  <a:pt x="87859" y="237735"/>
                </a:lnTo>
                <a:lnTo>
                  <a:pt x="45537" y="221756"/>
                </a:lnTo>
                <a:lnTo>
                  <a:pt x="7456" y="196728"/>
                </a:lnTo>
                <a:lnTo>
                  <a:pt x="0" y="179447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736855" y="4834990"/>
            <a:ext cx="3258185" cy="359410"/>
          </a:xfrm>
          <a:custGeom>
            <a:avLst/>
            <a:gdLst/>
            <a:ahLst/>
            <a:cxnLst/>
            <a:rect l="l" t="t" r="r" b="b"/>
            <a:pathLst>
              <a:path w="3258184" h="359410">
                <a:moveTo>
                  <a:pt x="0" y="179447"/>
                </a:moveTo>
                <a:lnTo>
                  <a:pt x="29371" y="145347"/>
                </a:lnTo>
                <a:lnTo>
                  <a:pt x="65062" y="129070"/>
                </a:lnTo>
                <a:lnTo>
                  <a:pt x="113845" y="113408"/>
                </a:lnTo>
                <a:lnTo>
                  <a:pt x="175039" y="98437"/>
                </a:lnTo>
                <a:lnTo>
                  <a:pt x="247961" y="84231"/>
                </a:lnTo>
                <a:lnTo>
                  <a:pt x="288606" y="77438"/>
                </a:lnTo>
                <a:lnTo>
                  <a:pt x="331927" y="70865"/>
                </a:lnTo>
                <a:lnTo>
                  <a:pt x="377839" y="64521"/>
                </a:lnTo>
                <a:lnTo>
                  <a:pt x="426257" y="58416"/>
                </a:lnTo>
                <a:lnTo>
                  <a:pt x="477094" y="52558"/>
                </a:lnTo>
                <a:lnTo>
                  <a:pt x="530266" y="46958"/>
                </a:lnTo>
                <a:lnTo>
                  <a:pt x="585687" y="41624"/>
                </a:lnTo>
                <a:lnTo>
                  <a:pt x="643273" y="36566"/>
                </a:lnTo>
                <a:lnTo>
                  <a:pt x="702936" y="31794"/>
                </a:lnTo>
                <a:lnTo>
                  <a:pt x="764594" y="27316"/>
                </a:lnTo>
                <a:lnTo>
                  <a:pt x="828159" y="23142"/>
                </a:lnTo>
                <a:lnTo>
                  <a:pt x="893547" y="19283"/>
                </a:lnTo>
                <a:lnTo>
                  <a:pt x="960672" y="15746"/>
                </a:lnTo>
                <a:lnTo>
                  <a:pt x="1029450" y="12541"/>
                </a:lnTo>
                <a:lnTo>
                  <a:pt x="1099794" y="9679"/>
                </a:lnTo>
                <a:lnTo>
                  <a:pt x="1171619" y="7167"/>
                </a:lnTo>
                <a:lnTo>
                  <a:pt x="1244841" y="5016"/>
                </a:lnTo>
                <a:lnTo>
                  <a:pt x="1319373" y="3235"/>
                </a:lnTo>
                <a:lnTo>
                  <a:pt x="1395131" y="1834"/>
                </a:lnTo>
                <a:lnTo>
                  <a:pt x="1472028" y="821"/>
                </a:lnTo>
                <a:lnTo>
                  <a:pt x="1549981" y="206"/>
                </a:lnTo>
                <a:lnTo>
                  <a:pt x="1628903" y="0"/>
                </a:lnTo>
                <a:lnTo>
                  <a:pt x="1707824" y="206"/>
                </a:lnTo>
                <a:lnTo>
                  <a:pt x="1785777" y="821"/>
                </a:lnTo>
                <a:lnTo>
                  <a:pt x="1862674" y="1834"/>
                </a:lnTo>
                <a:lnTo>
                  <a:pt x="1938432" y="3235"/>
                </a:lnTo>
                <a:lnTo>
                  <a:pt x="2012964" y="5016"/>
                </a:lnTo>
                <a:lnTo>
                  <a:pt x="2086185" y="7167"/>
                </a:lnTo>
                <a:lnTo>
                  <a:pt x="2158011" y="9679"/>
                </a:lnTo>
                <a:lnTo>
                  <a:pt x="2228355" y="12541"/>
                </a:lnTo>
                <a:lnTo>
                  <a:pt x="2297132" y="15746"/>
                </a:lnTo>
                <a:lnTo>
                  <a:pt x="2364257" y="19283"/>
                </a:lnTo>
                <a:lnTo>
                  <a:pt x="2429645" y="23142"/>
                </a:lnTo>
                <a:lnTo>
                  <a:pt x="2493210" y="27316"/>
                </a:lnTo>
                <a:lnTo>
                  <a:pt x="2554868" y="31794"/>
                </a:lnTo>
                <a:lnTo>
                  <a:pt x="2614531" y="36566"/>
                </a:lnTo>
                <a:lnTo>
                  <a:pt x="2672117" y="41624"/>
                </a:lnTo>
                <a:lnTo>
                  <a:pt x="2727538" y="46958"/>
                </a:lnTo>
                <a:lnTo>
                  <a:pt x="2780710" y="52558"/>
                </a:lnTo>
                <a:lnTo>
                  <a:pt x="2831547" y="58416"/>
                </a:lnTo>
                <a:lnTo>
                  <a:pt x="2879965" y="64521"/>
                </a:lnTo>
                <a:lnTo>
                  <a:pt x="2925877" y="70865"/>
                </a:lnTo>
                <a:lnTo>
                  <a:pt x="2969198" y="77438"/>
                </a:lnTo>
                <a:lnTo>
                  <a:pt x="3009843" y="84231"/>
                </a:lnTo>
                <a:lnTo>
                  <a:pt x="3047727" y="91233"/>
                </a:lnTo>
                <a:lnTo>
                  <a:pt x="3114871" y="105831"/>
                </a:lnTo>
                <a:lnTo>
                  <a:pt x="3169945" y="121158"/>
                </a:lnTo>
                <a:lnTo>
                  <a:pt x="3212267" y="137137"/>
                </a:lnTo>
                <a:lnTo>
                  <a:pt x="3250348" y="162165"/>
                </a:lnTo>
                <a:lnTo>
                  <a:pt x="3257805" y="179447"/>
                </a:lnTo>
                <a:lnTo>
                  <a:pt x="3255926" y="188141"/>
                </a:lnTo>
                <a:lnTo>
                  <a:pt x="3212267" y="221756"/>
                </a:lnTo>
                <a:lnTo>
                  <a:pt x="3169945" y="237735"/>
                </a:lnTo>
                <a:lnTo>
                  <a:pt x="3114871" y="253062"/>
                </a:lnTo>
                <a:lnTo>
                  <a:pt x="3047727" y="267660"/>
                </a:lnTo>
                <a:lnTo>
                  <a:pt x="3009843" y="274662"/>
                </a:lnTo>
                <a:lnTo>
                  <a:pt x="2969198" y="281455"/>
                </a:lnTo>
                <a:lnTo>
                  <a:pt x="2925877" y="288028"/>
                </a:lnTo>
                <a:lnTo>
                  <a:pt x="2879965" y="294372"/>
                </a:lnTo>
                <a:lnTo>
                  <a:pt x="2831547" y="300477"/>
                </a:lnTo>
                <a:lnTo>
                  <a:pt x="2780710" y="306335"/>
                </a:lnTo>
                <a:lnTo>
                  <a:pt x="2727538" y="311935"/>
                </a:lnTo>
                <a:lnTo>
                  <a:pt x="2672117" y="317269"/>
                </a:lnTo>
                <a:lnTo>
                  <a:pt x="2614531" y="322327"/>
                </a:lnTo>
                <a:lnTo>
                  <a:pt x="2554868" y="327099"/>
                </a:lnTo>
                <a:lnTo>
                  <a:pt x="2493210" y="331577"/>
                </a:lnTo>
                <a:lnTo>
                  <a:pt x="2429645" y="335751"/>
                </a:lnTo>
                <a:lnTo>
                  <a:pt x="2364257" y="339610"/>
                </a:lnTo>
                <a:lnTo>
                  <a:pt x="2297132" y="343147"/>
                </a:lnTo>
                <a:lnTo>
                  <a:pt x="2228355" y="346352"/>
                </a:lnTo>
                <a:lnTo>
                  <a:pt x="2158011" y="349214"/>
                </a:lnTo>
                <a:lnTo>
                  <a:pt x="2086185" y="351726"/>
                </a:lnTo>
                <a:lnTo>
                  <a:pt x="2012964" y="353877"/>
                </a:lnTo>
                <a:lnTo>
                  <a:pt x="1938432" y="355658"/>
                </a:lnTo>
                <a:lnTo>
                  <a:pt x="1862674" y="357059"/>
                </a:lnTo>
                <a:lnTo>
                  <a:pt x="1785777" y="358072"/>
                </a:lnTo>
                <a:lnTo>
                  <a:pt x="1707824" y="358687"/>
                </a:lnTo>
                <a:lnTo>
                  <a:pt x="1628903" y="358894"/>
                </a:lnTo>
                <a:lnTo>
                  <a:pt x="1549981" y="358687"/>
                </a:lnTo>
                <a:lnTo>
                  <a:pt x="1472028" y="358072"/>
                </a:lnTo>
                <a:lnTo>
                  <a:pt x="1395131" y="357059"/>
                </a:lnTo>
                <a:lnTo>
                  <a:pt x="1319373" y="355658"/>
                </a:lnTo>
                <a:lnTo>
                  <a:pt x="1244841" y="353877"/>
                </a:lnTo>
                <a:lnTo>
                  <a:pt x="1171619" y="351726"/>
                </a:lnTo>
                <a:lnTo>
                  <a:pt x="1099794" y="349214"/>
                </a:lnTo>
                <a:lnTo>
                  <a:pt x="1029450" y="346352"/>
                </a:lnTo>
                <a:lnTo>
                  <a:pt x="960672" y="343147"/>
                </a:lnTo>
                <a:lnTo>
                  <a:pt x="893547" y="339610"/>
                </a:lnTo>
                <a:lnTo>
                  <a:pt x="828159" y="335751"/>
                </a:lnTo>
                <a:lnTo>
                  <a:pt x="764594" y="331577"/>
                </a:lnTo>
                <a:lnTo>
                  <a:pt x="702936" y="327099"/>
                </a:lnTo>
                <a:lnTo>
                  <a:pt x="643273" y="322327"/>
                </a:lnTo>
                <a:lnTo>
                  <a:pt x="585687" y="317269"/>
                </a:lnTo>
                <a:lnTo>
                  <a:pt x="530266" y="311935"/>
                </a:lnTo>
                <a:lnTo>
                  <a:pt x="477094" y="306335"/>
                </a:lnTo>
                <a:lnTo>
                  <a:pt x="426257" y="300477"/>
                </a:lnTo>
                <a:lnTo>
                  <a:pt x="377839" y="294372"/>
                </a:lnTo>
                <a:lnTo>
                  <a:pt x="331927" y="288028"/>
                </a:lnTo>
                <a:lnTo>
                  <a:pt x="288606" y="281455"/>
                </a:lnTo>
                <a:lnTo>
                  <a:pt x="247961" y="274662"/>
                </a:lnTo>
                <a:lnTo>
                  <a:pt x="210076" y="267660"/>
                </a:lnTo>
                <a:lnTo>
                  <a:pt x="142933" y="253062"/>
                </a:lnTo>
                <a:lnTo>
                  <a:pt x="87859" y="237735"/>
                </a:lnTo>
                <a:lnTo>
                  <a:pt x="45537" y="221756"/>
                </a:lnTo>
                <a:lnTo>
                  <a:pt x="7456" y="196728"/>
                </a:lnTo>
                <a:lnTo>
                  <a:pt x="0" y="179447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622427" y="3187614"/>
            <a:ext cx="846455" cy="2961640"/>
          </a:xfrm>
          <a:custGeom>
            <a:avLst/>
            <a:gdLst/>
            <a:ahLst/>
            <a:cxnLst/>
            <a:rect l="l" t="t" r="r" b="b"/>
            <a:pathLst>
              <a:path w="846454" h="2961640">
                <a:moveTo>
                  <a:pt x="423126" y="0"/>
                </a:moveTo>
                <a:lnTo>
                  <a:pt x="463875" y="6778"/>
                </a:lnTo>
                <a:lnTo>
                  <a:pt x="503529" y="26701"/>
                </a:lnTo>
                <a:lnTo>
                  <a:pt x="541910" y="59147"/>
                </a:lnTo>
                <a:lnTo>
                  <a:pt x="578840" y="103496"/>
                </a:lnTo>
                <a:lnTo>
                  <a:pt x="614142" y="159126"/>
                </a:lnTo>
                <a:lnTo>
                  <a:pt x="647639" y="225419"/>
                </a:lnTo>
                <a:lnTo>
                  <a:pt x="663656" y="262369"/>
                </a:lnTo>
                <a:lnTo>
                  <a:pt x="679154" y="301752"/>
                </a:lnTo>
                <a:lnTo>
                  <a:pt x="694112" y="343490"/>
                </a:lnTo>
                <a:lnTo>
                  <a:pt x="708509" y="387506"/>
                </a:lnTo>
                <a:lnTo>
                  <a:pt x="722321" y="433722"/>
                </a:lnTo>
                <a:lnTo>
                  <a:pt x="735526" y="482060"/>
                </a:lnTo>
                <a:lnTo>
                  <a:pt x="748103" y="532443"/>
                </a:lnTo>
                <a:lnTo>
                  <a:pt x="760029" y="584793"/>
                </a:lnTo>
                <a:lnTo>
                  <a:pt x="771283" y="639033"/>
                </a:lnTo>
                <a:lnTo>
                  <a:pt x="781841" y="695085"/>
                </a:lnTo>
                <a:lnTo>
                  <a:pt x="791682" y="752872"/>
                </a:lnTo>
                <a:lnTo>
                  <a:pt x="800783" y="812316"/>
                </a:lnTo>
                <a:lnTo>
                  <a:pt x="809123" y="873339"/>
                </a:lnTo>
                <a:lnTo>
                  <a:pt x="816679" y="935863"/>
                </a:lnTo>
                <a:lnTo>
                  <a:pt x="823429" y="999813"/>
                </a:lnTo>
                <a:lnTo>
                  <a:pt x="829351" y="1065108"/>
                </a:lnTo>
                <a:lnTo>
                  <a:pt x="834423" y="1131673"/>
                </a:lnTo>
                <a:lnTo>
                  <a:pt x="838622" y="1199430"/>
                </a:lnTo>
                <a:lnTo>
                  <a:pt x="841927" y="1268301"/>
                </a:lnTo>
                <a:lnTo>
                  <a:pt x="844315" y="1338208"/>
                </a:lnTo>
                <a:lnTo>
                  <a:pt x="845764" y="1409073"/>
                </a:lnTo>
                <a:lnTo>
                  <a:pt x="846252" y="1480821"/>
                </a:lnTo>
                <a:lnTo>
                  <a:pt x="845764" y="1552568"/>
                </a:lnTo>
                <a:lnTo>
                  <a:pt x="844315" y="1623433"/>
                </a:lnTo>
                <a:lnTo>
                  <a:pt x="841927" y="1693340"/>
                </a:lnTo>
                <a:lnTo>
                  <a:pt x="838622" y="1762211"/>
                </a:lnTo>
                <a:lnTo>
                  <a:pt x="834423" y="1829968"/>
                </a:lnTo>
                <a:lnTo>
                  <a:pt x="829351" y="1896533"/>
                </a:lnTo>
                <a:lnTo>
                  <a:pt x="823429" y="1961828"/>
                </a:lnTo>
                <a:lnTo>
                  <a:pt x="816679" y="2025778"/>
                </a:lnTo>
                <a:lnTo>
                  <a:pt x="809123" y="2088303"/>
                </a:lnTo>
                <a:lnTo>
                  <a:pt x="800783" y="2149326"/>
                </a:lnTo>
                <a:lnTo>
                  <a:pt x="791682" y="2208769"/>
                </a:lnTo>
                <a:lnTo>
                  <a:pt x="781841" y="2266556"/>
                </a:lnTo>
                <a:lnTo>
                  <a:pt x="771283" y="2322608"/>
                </a:lnTo>
                <a:lnTo>
                  <a:pt x="760029" y="2376848"/>
                </a:lnTo>
                <a:lnTo>
                  <a:pt x="748103" y="2429198"/>
                </a:lnTo>
                <a:lnTo>
                  <a:pt x="735526" y="2479581"/>
                </a:lnTo>
                <a:lnTo>
                  <a:pt x="722321" y="2527919"/>
                </a:lnTo>
                <a:lnTo>
                  <a:pt x="708509" y="2574135"/>
                </a:lnTo>
                <a:lnTo>
                  <a:pt x="694112" y="2618151"/>
                </a:lnTo>
                <a:lnTo>
                  <a:pt x="679154" y="2659889"/>
                </a:lnTo>
                <a:lnTo>
                  <a:pt x="663656" y="2699272"/>
                </a:lnTo>
                <a:lnTo>
                  <a:pt x="647639" y="2736222"/>
                </a:lnTo>
                <a:lnTo>
                  <a:pt x="631128" y="2770662"/>
                </a:lnTo>
                <a:lnTo>
                  <a:pt x="596706" y="2831702"/>
                </a:lnTo>
                <a:lnTo>
                  <a:pt x="560567" y="2881769"/>
                </a:lnTo>
                <a:lnTo>
                  <a:pt x="522890" y="2920244"/>
                </a:lnTo>
                <a:lnTo>
                  <a:pt x="483850" y="2946506"/>
                </a:lnTo>
                <a:lnTo>
                  <a:pt x="443626" y="2959934"/>
                </a:lnTo>
                <a:lnTo>
                  <a:pt x="423126" y="2961642"/>
                </a:lnTo>
                <a:lnTo>
                  <a:pt x="402625" y="2959934"/>
                </a:lnTo>
                <a:lnTo>
                  <a:pt x="362401" y="2946506"/>
                </a:lnTo>
                <a:lnTo>
                  <a:pt x="323361" y="2920244"/>
                </a:lnTo>
                <a:lnTo>
                  <a:pt x="285684" y="2881769"/>
                </a:lnTo>
                <a:lnTo>
                  <a:pt x="249545" y="2831702"/>
                </a:lnTo>
                <a:lnTo>
                  <a:pt x="215123" y="2770662"/>
                </a:lnTo>
                <a:lnTo>
                  <a:pt x="198612" y="2736222"/>
                </a:lnTo>
                <a:lnTo>
                  <a:pt x="182595" y="2699272"/>
                </a:lnTo>
                <a:lnTo>
                  <a:pt x="167097" y="2659889"/>
                </a:lnTo>
                <a:lnTo>
                  <a:pt x="152139" y="2618151"/>
                </a:lnTo>
                <a:lnTo>
                  <a:pt x="137742" y="2574135"/>
                </a:lnTo>
                <a:lnTo>
                  <a:pt x="123930" y="2527919"/>
                </a:lnTo>
                <a:lnTo>
                  <a:pt x="110725" y="2479581"/>
                </a:lnTo>
                <a:lnTo>
                  <a:pt x="98148" y="2429198"/>
                </a:lnTo>
                <a:lnTo>
                  <a:pt x="86222" y="2376848"/>
                </a:lnTo>
                <a:lnTo>
                  <a:pt x="74968" y="2322608"/>
                </a:lnTo>
                <a:lnTo>
                  <a:pt x="64410" y="2266556"/>
                </a:lnTo>
                <a:lnTo>
                  <a:pt x="54569" y="2208769"/>
                </a:lnTo>
                <a:lnTo>
                  <a:pt x="45468" y="2149326"/>
                </a:lnTo>
                <a:lnTo>
                  <a:pt x="37128" y="2088303"/>
                </a:lnTo>
                <a:lnTo>
                  <a:pt x="29572" y="2025778"/>
                </a:lnTo>
                <a:lnTo>
                  <a:pt x="22822" y="1961828"/>
                </a:lnTo>
                <a:lnTo>
                  <a:pt x="16900" y="1896533"/>
                </a:lnTo>
                <a:lnTo>
                  <a:pt x="11828" y="1829968"/>
                </a:lnTo>
                <a:lnTo>
                  <a:pt x="7629" y="1762211"/>
                </a:lnTo>
                <a:lnTo>
                  <a:pt x="4324" y="1693340"/>
                </a:lnTo>
                <a:lnTo>
                  <a:pt x="1936" y="1623433"/>
                </a:lnTo>
                <a:lnTo>
                  <a:pt x="487" y="1552568"/>
                </a:lnTo>
                <a:lnTo>
                  <a:pt x="0" y="1480821"/>
                </a:lnTo>
                <a:lnTo>
                  <a:pt x="487" y="1409073"/>
                </a:lnTo>
                <a:lnTo>
                  <a:pt x="1936" y="1338208"/>
                </a:lnTo>
                <a:lnTo>
                  <a:pt x="4324" y="1268301"/>
                </a:lnTo>
                <a:lnTo>
                  <a:pt x="7629" y="1199430"/>
                </a:lnTo>
                <a:lnTo>
                  <a:pt x="11828" y="1131673"/>
                </a:lnTo>
                <a:lnTo>
                  <a:pt x="16900" y="1065108"/>
                </a:lnTo>
                <a:lnTo>
                  <a:pt x="22822" y="999813"/>
                </a:lnTo>
                <a:lnTo>
                  <a:pt x="29572" y="935863"/>
                </a:lnTo>
                <a:lnTo>
                  <a:pt x="37128" y="873339"/>
                </a:lnTo>
                <a:lnTo>
                  <a:pt x="45468" y="812316"/>
                </a:lnTo>
                <a:lnTo>
                  <a:pt x="54569" y="752872"/>
                </a:lnTo>
                <a:lnTo>
                  <a:pt x="64410" y="695085"/>
                </a:lnTo>
                <a:lnTo>
                  <a:pt x="74968" y="639033"/>
                </a:lnTo>
                <a:lnTo>
                  <a:pt x="86222" y="584793"/>
                </a:lnTo>
                <a:lnTo>
                  <a:pt x="98148" y="532443"/>
                </a:lnTo>
                <a:lnTo>
                  <a:pt x="110725" y="482060"/>
                </a:lnTo>
                <a:lnTo>
                  <a:pt x="123930" y="433722"/>
                </a:lnTo>
                <a:lnTo>
                  <a:pt x="137742" y="387506"/>
                </a:lnTo>
                <a:lnTo>
                  <a:pt x="152139" y="343490"/>
                </a:lnTo>
                <a:lnTo>
                  <a:pt x="167097" y="301752"/>
                </a:lnTo>
                <a:lnTo>
                  <a:pt x="182595" y="262369"/>
                </a:lnTo>
                <a:lnTo>
                  <a:pt x="198612" y="225419"/>
                </a:lnTo>
                <a:lnTo>
                  <a:pt x="215123" y="190979"/>
                </a:lnTo>
                <a:lnTo>
                  <a:pt x="249545" y="129939"/>
                </a:lnTo>
                <a:lnTo>
                  <a:pt x="285684" y="79872"/>
                </a:lnTo>
                <a:lnTo>
                  <a:pt x="323361" y="41397"/>
                </a:lnTo>
                <a:lnTo>
                  <a:pt x="362401" y="15135"/>
                </a:lnTo>
                <a:lnTo>
                  <a:pt x="402625" y="1707"/>
                </a:lnTo>
                <a:lnTo>
                  <a:pt x="423126" y="0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551913" y="5469022"/>
            <a:ext cx="2327275" cy="21590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70"/>
              </a:lnSpc>
            </a:pPr>
            <a:r>
              <a:rPr sz="1400" spc="-5" dirty="0">
                <a:latin typeface="Calibri"/>
                <a:cs typeface="Calibri"/>
              </a:rPr>
              <a:t>i.e. </a:t>
            </a:r>
            <a:r>
              <a:rPr sz="1400" dirty="0">
                <a:latin typeface="Calibri"/>
                <a:cs typeface="Calibri"/>
              </a:rPr>
              <a:t>high </a:t>
            </a:r>
            <a:r>
              <a:rPr sz="1400" spc="-5" dirty="0">
                <a:latin typeface="Calibri"/>
                <a:cs typeface="Calibri"/>
              </a:rPr>
              <a:t>volume of venues,</a:t>
            </a:r>
            <a:r>
              <a:rPr sz="1400" spc="-60" dirty="0">
                <a:latin typeface="Calibri"/>
                <a:cs typeface="Calibri"/>
              </a:rPr>
              <a:t> </a:t>
            </a:r>
            <a:r>
              <a:rPr sz="1400" dirty="0">
                <a:latin typeface="Calibri"/>
                <a:cs typeface="Calibri"/>
              </a:rPr>
              <a:t>high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76983" y="5684922"/>
            <a:ext cx="2477135" cy="21590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75"/>
              </a:lnSpc>
            </a:pPr>
            <a:r>
              <a:rPr sz="1400" spc="-5" dirty="0">
                <a:latin typeface="Calibri"/>
                <a:cs typeface="Calibri"/>
              </a:rPr>
              <a:t>volume of hotels </a:t>
            </a:r>
            <a:r>
              <a:rPr sz="1400" dirty="0">
                <a:latin typeface="Calibri"/>
                <a:cs typeface="Calibri"/>
              </a:rPr>
              <a:t>&amp; </a:t>
            </a:r>
            <a:r>
              <a:rPr sz="1400" spc="-5" dirty="0">
                <a:latin typeface="Calibri"/>
                <a:cs typeface="Calibri"/>
              </a:rPr>
              <a:t>low volume</a:t>
            </a:r>
            <a:r>
              <a:rPr sz="1400" spc="-70" dirty="0">
                <a:latin typeface="Calibri"/>
                <a:cs typeface="Calibri"/>
              </a:rPr>
              <a:t> </a:t>
            </a:r>
            <a:r>
              <a:rPr sz="1400" spc="-5" dirty="0">
                <a:latin typeface="Calibri"/>
                <a:cs typeface="Calibri"/>
              </a:rPr>
              <a:t>of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285593" y="5900822"/>
            <a:ext cx="820419" cy="215900"/>
          </a:xfrm>
          <a:prstGeom prst="rect">
            <a:avLst/>
          </a:prstGeom>
          <a:solidFill>
            <a:srgbClr val="FFFF00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75"/>
              </a:lnSpc>
            </a:pPr>
            <a:r>
              <a:rPr sz="1400" spc="-2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e</a:t>
            </a:r>
            <a:r>
              <a:rPr sz="1400" spc="-15" dirty="0">
                <a:latin typeface="Calibri"/>
                <a:cs typeface="Calibri"/>
              </a:rPr>
              <a:t>st</a:t>
            </a:r>
            <a:r>
              <a:rPr sz="1400" dirty="0">
                <a:latin typeface="Calibri"/>
                <a:cs typeface="Calibri"/>
              </a:rPr>
              <a:t>au</a:t>
            </a:r>
            <a:r>
              <a:rPr sz="1400" spc="-30" dirty="0">
                <a:latin typeface="Calibri"/>
                <a:cs typeface="Calibri"/>
              </a:rPr>
              <a:t>r</a:t>
            </a:r>
            <a:r>
              <a:rPr sz="1400" dirty="0">
                <a:latin typeface="Calibri"/>
                <a:cs typeface="Calibri"/>
              </a:rPr>
              <a:t>a</a:t>
            </a:r>
            <a:r>
              <a:rPr sz="1400" spc="-15" dirty="0">
                <a:latin typeface="Calibri"/>
                <a:cs typeface="Calibri"/>
              </a:rPr>
              <a:t>n</a:t>
            </a:r>
            <a:r>
              <a:rPr sz="1400" spc="5" dirty="0">
                <a:latin typeface="Calibri"/>
                <a:cs typeface="Calibri"/>
              </a:rPr>
              <a:t>t</a:t>
            </a:r>
            <a:r>
              <a:rPr sz="1400" dirty="0">
                <a:latin typeface="Calibri"/>
                <a:cs typeface="Calibri"/>
              </a:rPr>
              <a:t>s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9177285" y="3157189"/>
            <a:ext cx="846455" cy="2961640"/>
          </a:xfrm>
          <a:custGeom>
            <a:avLst/>
            <a:gdLst/>
            <a:ahLst/>
            <a:cxnLst/>
            <a:rect l="l" t="t" r="r" b="b"/>
            <a:pathLst>
              <a:path w="846454" h="2961640">
                <a:moveTo>
                  <a:pt x="423126" y="0"/>
                </a:moveTo>
                <a:lnTo>
                  <a:pt x="463875" y="6778"/>
                </a:lnTo>
                <a:lnTo>
                  <a:pt x="503529" y="26701"/>
                </a:lnTo>
                <a:lnTo>
                  <a:pt x="541910" y="59147"/>
                </a:lnTo>
                <a:lnTo>
                  <a:pt x="578840" y="103496"/>
                </a:lnTo>
                <a:lnTo>
                  <a:pt x="614142" y="159126"/>
                </a:lnTo>
                <a:lnTo>
                  <a:pt x="647639" y="225419"/>
                </a:lnTo>
                <a:lnTo>
                  <a:pt x="663656" y="262369"/>
                </a:lnTo>
                <a:lnTo>
                  <a:pt x="679154" y="301752"/>
                </a:lnTo>
                <a:lnTo>
                  <a:pt x="694112" y="343490"/>
                </a:lnTo>
                <a:lnTo>
                  <a:pt x="708509" y="387506"/>
                </a:lnTo>
                <a:lnTo>
                  <a:pt x="722321" y="433722"/>
                </a:lnTo>
                <a:lnTo>
                  <a:pt x="735526" y="482060"/>
                </a:lnTo>
                <a:lnTo>
                  <a:pt x="748103" y="532443"/>
                </a:lnTo>
                <a:lnTo>
                  <a:pt x="760029" y="584793"/>
                </a:lnTo>
                <a:lnTo>
                  <a:pt x="771283" y="639033"/>
                </a:lnTo>
                <a:lnTo>
                  <a:pt x="781841" y="695085"/>
                </a:lnTo>
                <a:lnTo>
                  <a:pt x="791682" y="752872"/>
                </a:lnTo>
                <a:lnTo>
                  <a:pt x="800783" y="812316"/>
                </a:lnTo>
                <a:lnTo>
                  <a:pt x="809123" y="873339"/>
                </a:lnTo>
                <a:lnTo>
                  <a:pt x="816679" y="935863"/>
                </a:lnTo>
                <a:lnTo>
                  <a:pt x="823429" y="999813"/>
                </a:lnTo>
                <a:lnTo>
                  <a:pt x="829351" y="1065108"/>
                </a:lnTo>
                <a:lnTo>
                  <a:pt x="834423" y="1131673"/>
                </a:lnTo>
                <a:lnTo>
                  <a:pt x="838622" y="1199430"/>
                </a:lnTo>
                <a:lnTo>
                  <a:pt x="841927" y="1268301"/>
                </a:lnTo>
                <a:lnTo>
                  <a:pt x="844315" y="1338208"/>
                </a:lnTo>
                <a:lnTo>
                  <a:pt x="845764" y="1409073"/>
                </a:lnTo>
                <a:lnTo>
                  <a:pt x="846252" y="1480821"/>
                </a:lnTo>
                <a:lnTo>
                  <a:pt x="845764" y="1552568"/>
                </a:lnTo>
                <a:lnTo>
                  <a:pt x="844315" y="1623433"/>
                </a:lnTo>
                <a:lnTo>
                  <a:pt x="841927" y="1693340"/>
                </a:lnTo>
                <a:lnTo>
                  <a:pt x="838622" y="1762211"/>
                </a:lnTo>
                <a:lnTo>
                  <a:pt x="834423" y="1829968"/>
                </a:lnTo>
                <a:lnTo>
                  <a:pt x="829351" y="1896533"/>
                </a:lnTo>
                <a:lnTo>
                  <a:pt x="823429" y="1961828"/>
                </a:lnTo>
                <a:lnTo>
                  <a:pt x="816679" y="2025778"/>
                </a:lnTo>
                <a:lnTo>
                  <a:pt x="809123" y="2088303"/>
                </a:lnTo>
                <a:lnTo>
                  <a:pt x="800783" y="2149326"/>
                </a:lnTo>
                <a:lnTo>
                  <a:pt x="791682" y="2208769"/>
                </a:lnTo>
                <a:lnTo>
                  <a:pt x="781841" y="2266556"/>
                </a:lnTo>
                <a:lnTo>
                  <a:pt x="771283" y="2322608"/>
                </a:lnTo>
                <a:lnTo>
                  <a:pt x="760029" y="2376848"/>
                </a:lnTo>
                <a:lnTo>
                  <a:pt x="748103" y="2429198"/>
                </a:lnTo>
                <a:lnTo>
                  <a:pt x="735526" y="2479581"/>
                </a:lnTo>
                <a:lnTo>
                  <a:pt x="722321" y="2527919"/>
                </a:lnTo>
                <a:lnTo>
                  <a:pt x="708509" y="2574135"/>
                </a:lnTo>
                <a:lnTo>
                  <a:pt x="694112" y="2618151"/>
                </a:lnTo>
                <a:lnTo>
                  <a:pt x="679154" y="2659889"/>
                </a:lnTo>
                <a:lnTo>
                  <a:pt x="663656" y="2699272"/>
                </a:lnTo>
                <a:lnTo>
                  <a:pt x="647639" y="2736222"/>
                </a:lnTo>
                <a:lnTo>
                  <a:pt x="631128" y="2770662"/>
                </a:lnTo>
                <a:lnTo>
                  <a:pt x="596706" y="2831702"/>
                </a:lnTo>
                <a:lnTo>
                  <a:pt x="560567" y="2881769"/>
                </a:lnTo>
                <a:lnTo>
                  <a:pt x="522890" y="2920244"/>
                </a:lnTo>
                <a:lnTo>
                  <a:pt x="483850" y="2946506"/>
                </a:lnTo>
                <a:lnTo>
                  <a:pt x="443626" y="2959934"/>
                </a:lnTo>
                <a:lnTo>
                  <a:pt x="423126" y="2961642"/>
                </a:lnTo>
                <a:lnTo>
                  <a:pt x="402625" y="2959934"/>
                </a:lnTo>
                <a:lnTo>
                  <a:pt x="362401" y="2946506"/>
                </a:lnTo>
                <a:lnTo>
                  <a:pt x="323361" y="2920244"/>
                </a:lnTo>
                <a:lnTo>
                  <a:pt x="285684" y="2881769"/>
                </a:lnTo>
                <a:lnTo>
                  <a:pt x="249545" y="2831702"/>
                </a:lnTo>
                <a:lnTo>
                  <a:pt x="215123" y="2770662"/>
                </a:lnTo>
                <a:lnTo>
                  <a:pt x="198612" y="2736222"/>
                </a:lnTo>
                <a:lnTo>
                  <a:pt x="182595" y="2699272"/>
                </a:lnTo>
                <a:lnTo>
                  <a:pt x="167097" y="2659889"/>
                </a:lnTo>
                <a:lnTo>
                  <a:pt x="152139" y="2618151"/>
                </a:lnTo>
                <a:lnTo>
                  <a:pt x="137742" y="2574135"/>
                </a:lnTo>
                <a:lnTo>
                  <a:pt x="123930" y="2527919"/>
                </a:lnTo>
                <a:lnTo>
                  <a:pt x="110725" y="2479581"/>
                </a:lnTo>
                <a:lnTo>
                  <a:pt x="98148" y="2429198"/>
                </a:lnTo>
                <a:lnTo>
                  <a:pt x="86222" y="2376848"/>
                </a:lnTo>
                <a:lnTo>
                  <a:pt x="74968" y="2322608"/>
                </a:lnTo>
                <a:lnTo>
                  <a:pt x="64410" y="2266556"/>
                </a:lnTo>
                <a:lnTo>
                  <a:pt x="54569" y="2208769"/>
                </a:lnTo>
                <a:lnTo>
                  <a:pt x="45468" y="2149326"/>
                </a:lnTo>
                <a:lnTo>
                  <a:pt x="37128" y="2088303"/>
                </a:lnTo>
                <a:lnTo>
                  <a:pt x="29572" y="2025778"/>
                </a:lnTo>
                <a:lnTo>
                  <a:pt x="22822" y="1961828"/>
                </a:lnTo>
                <a:lnTo>
                  <a:pt x="16900" y="1896533"/>
                </a:lnTo>
                <a:lnTo>
                  <a:pt x="11828" y="1829968"/>
                </a:lnTo>
                <a:lnTo>
                  <a:pt x="7629" y="1762211"/>
                </a:lnTo>
                <a:lnTo>
                  <a:pt x="4324" y="1693340"/>
                </a:lnTo>
                <a:lnTo>
                  <a:pt x="1936" y="1623433"/>
                </a:lnTo>
                <a:lnTo>
                  <a:pt x="487" y="1552568"/>
                </a:lnTo>
                <a:lnTo>
                  <a:pt x="0" y="1480821"/>
                </a:lnTo>
                <a:lnTo>
                  <a:pt x="487" y="1409073"/>
                </a:lnTo>
                <a:lnTo>
                  <a:pt x="1936" y="1338208"/>
                </a:lnTo>
                <a:lnTo>
                  <a:pt x="4324" y="1268301"/>
                </a:lnTo>
                <a:lnTo>
                  <a:pt x="7629" y="1199430"/>
                </a:lnTo>
                <a:lnTo>
                  <a:pt x="11828" y="1131673"/>
                </a:lnTo>
                <a:lnTo>
                  <a:pt x="16900" y="1065108"/>
                </a:lnTo>
                <a:lnTo>
                  <a:pt x="22822" y="999813"/>
                </a:lnTo>
                <a:lnTo>
                  <a:pt x="29572" y="935863"/>
                </a:lnTo>
                <a:lnTo>
                  <a:pt x="37128" y="873339"/>
                </a:lnTo>
                <a:lnTo>
                  <a:pt x="45468" y="812316"/>
                </a:lnTo>
                <a:lnTo>
                  <a:pt x="54569" y="752872"/>
                </a:lnTo>
                <a:lnTo>
                  <a:pt x="64410" y="695085"/>
                </a:lnTo>
                <a:lnTo>
                  <a:pt x="74968" y="639033"/>
                </a:lnTo>
                <a:lnTo>
                  <a:pt x="86222" y="584793"/>
                </a:lnTo>
                <a:lnTo>
                  <a:pt x="98148" y="532443"/>
                </a:lnTo>
                <a:lnTo>
                  <a:pt x="110725" y="482060"/>
                </a:lnTo>
                <a:lnTo>
                  <a:pt x="123930" y="433722"/>
                </a:lnTo>
                <a:lnTo>
                  <a:pt x="137742" y="387506"/>
                </a:lnTo>
                <a:lnTo>
                  <a:pt x="152139" y="343490"/>
                </a:lnTo>
                <a:lnTo>
                  <a:pt x="167097" y="301752"/>
                </a:lnTo>
                <a:lnTo>
                  <a:pt x="182595" y="262369"/>
                </a:lnTo>
                <a:lnTo>
                  <a:pt x="198612" y="225419"/>
                </a:lnTo>
                <a:lnTo>
                  <a:pt x="215123" y="190979"/>
                </a:lnTo>
                <a:lnTo>
                  <a:pt x="249545" y="129939"/>
                </a:lnTo>
                <a:lnTo>
                  <a:pt x="285684" y="79872"/>
                </a:lnTo>
                <a:lnTo>
                  <a:pt x="323361" y="41397"/>
                </a:lnTo>
                <a:lnTo>
                  <a:pt x="362401" y="15135"/>
                </a:lnTo>
                <a:lnTo>
                  <a:pt x="402625" y="1707"/>
                </a:lnTo>
                <a:lnTo>
                  <a:pt x="423126" y="0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3736854" y="4147808"/>
            <a:ext cx="3258185" cy="359410"/>
          </a:xfrm>
          <a:custGeom>
            <a:avLst/>
            <a:gdLst/>
            <a:ahLst/>
            <a:cxnLst/>
            <a:rect l="l" t="t" r="r" b="b"/>
            <a:pathLst>
              <a:path w="3258184" h="359410">
                <a:moveTo>
                  <a:pt x="0" y="179447"/>
                </a:moveTo>
                <a:lnTo>
                  <a:pt x="29371" y="145347"/>
                </a:lnTo>
                <a:lnTo>
                  <a:pt x="65062" y="129070"/>
                </a:lnTo>
                <a:lnTo>
                  <a:pt x="113845" y="113408"/>
                </a:lnTo>
                <a:lnTo>
                  <a:pt x="175039" y="98437"/>
                </a:lnTo>
                <a:lnTo>
                  <a:pt x="247961" y="84231"/>
                </a:lnTo>
                <a:lnTo>
                  <a:pt x="288606" y="77438"/>
                </a:lnTo>
                <a:lnTo>
                  <a:pt x="331927" y="70865"/>
                </a:lnTo>
                <a:lnTo>
                  <a:pt x="377839" y="64521"/>
                </a:lnTo>
                <a:lnTo>
                  <a:pt x="426257" y="58416"/>
                </a:lnTo>
                <a:lnTo>
                  <a:pt x="477094" y="52558"/>
                </a:lnTo>
                <a:lnTo>
                  <a:pt x="530266" y="46958"/>
                </a:lnTo>
                <a:lnTo>
                  <a:pt x="585687" y="41624"/>
                </a:lnTo>
                <a:lnTo>
                  <a:pt x="643273" y="36566"/>
                </a:lnTo>
                <a:lnTo>
                  <a:pt x="702936" y="31794"/>
                </a:lnTo>
                <a:lnTo>
                  <a:pt x="764594" y="27316"/>
                </a:lnTo>
                <a:lnTo>
                  <a:pt x="828159" y="23142"/>
                </a:lnTo>
                <a:lnTo>
                  <a:pt x="893547" y="19283"/>
                </a:lnTo>
                <a:lnTo>
                  <a:pt x="960672" y="15746"/>
                </a:lnTo>
                <a:lnTo>
                  <a:pt x="1029450" y="12541"/>
                </a:lnTo>
                <a:lnTo>
                  <a:pt x="1099794" y="9679"/>
                </a:lnTo>
                <a:lnTo>
                  <a:pt x="1171619" y="7167"/>
                </a:lnTo>
                <a:lnTo>
                  <a:pt x="1244841" y="5016"/>
                </a:lnTo>
                <a:lnTo>
                  <a:pt x="1319373" y="3235"/>
                </a:lnTo>
                <a:lnTo>
                  <a:pt x="1395131" y="1834"/>
                </a:lnTo>
                <a:lnTo>
                  <a:pt x="1472028" y="821"/>
                </a:lnTo>
                <a:lnTo>
                  <a:pt x="1549981" y="206"/>
                </a:lnTo>
                <a:lnTo>
                  <a:pt x="1628903" y="0"/>
                </a:lnTo>
                <a:lnTo>
                  <a:pt x="1707824" y="206"/>
                </a:lnTo>
                <a:lnTo>
                  <a:pt x="1785777" y="821"/>
                </a:lnTo>
                <a:lnTo>
                  <a:pt x="1862674" y="1834"/>
                </a:lnTo>
                <a:lnTo>
                  <a:pt x="1938432" y="3235"/>
                </a:lnTo>
                <a:lnTo>
                  <a:pt x="2012964" y="5016"/>
                </a:lnTo>
                <a:lnTo>
                  <a:pt x="2086185" y="7167"/>
                </a:lnTo>
                <a:lnTo>
                  <a:pt x="2158011" y="9679"/>
                </a:lnTo>
                <a:lnTo>
                  <a:pt x="2228355" y="12541"/>
                </a:lnTo>
                <a:lnTo>
                  <a:pt x="2297132" y="15746"/>
                </a:lnTo>
                <a:lnTo>
                  <a:pt x="2364257" y="19283"/>
                </a:lnTo>
                <a:lnTo>
                  <a:pt x="2429645" y="23142"/>
                </a:lnTo>
                <a:lnTo>
                  <a:pt x="2493210" y="27316"/>
                </a:lnTo>
                <a:lnTo>
                  <a:pt x="2554868" y="31794"/>
                </a:lnTo>
                <a:lnTo>
                  <a:pt x="2614531" y="36566"/>
                </a:lnTo>
                <a:lnTo>
                  <a:pt x="2672117" y="41624"/>
                </a:lnTo>
                <a:lnTo>
                  <a:pt x="2727538" y="46958"/>
                </a:lnTo>
                <a:lnTo>
                  <a:pt x="2780710" y="52558"/>
                </a:lnTo>
                <a:lnTo>
                  <a:pt x="2831547" y="58416"/>
                </a:lnTo>
                <a:lnTo>
                  <a:pt x="2879965" y="64521"/>
                </a:lnTo>
                <a:lnTo>
                  <a:pt x="2925877" y="70865"/>
                </a:lnTo>
                <a:lnTo>
                  <a:pt x="2969198" y="77438"/>
                </a:lnTo>
                <a:lnTo>
                  <a:pt x="3009843" y="84231"/>
                </a:lnTo>
                <a:lnTo>
                  <a:pt x="3047727" y="91233"/>
                </a:lnTo>
                <a:lnTo>
                  <a:pt x="3114871" y="105831"/>
                </a:lnTo>
                <a:lnTo>
                  <a:pt x="3169945" y="121158"/>
                </a:lnTo>
                <a:lnTo>
                  <a:pt x="3212267" y="137137"/>
                </a:lnTo>
                <a:lnTo>
                  <a:pt x="3250348" y="162165"/>
                </a:lnTo>
                <a:lnTo>
                  <a:pt x="3257805" y="179447"/>
                </a:lnTo>
                <a:lnTo>
                  <a:pt x="3255926" y="188141"/>
                </a:lnTo>
                <a:lnTo>
                  <a:pt x="3212267" y="221756"/>
                </a:lnTo>
                <a:lnTo>
                  <a:pt x="3169945" y="237735"/>
                </a:lnTo>
                <a:lnTo>
                  <a:pt x="3114871" y="253062"/>
                </a:lnTo>
                <a:lnTo>
                  <a:pt x="3047727" y="267660"/>
                </a:lnTo>
                <a:lnTo>
                  <a:pt x="3009843" y="274662"/>
                </a:lnTo>
                <a:lnTo>
                  <a:pt x="2969198" y="281455"/>
                </a:lnTo>
                <a:lnTo>
                  <a:pt x="2925877" y="288028"/>
                </a:lnTo>
                <a:lnTo>
                  <a:pt x="2879965" y="294372"/>
                </a:lnTo>
                <a:lnTo>
                  <a:pt x="2831547" y="300477"/>
                </a:lnTo>
                <a:lnTo>
                  <a:pt x="2780710" y="306335"/>
                </a:lnTo>
                <a:lnTo>
                  <a:pt x="2727538" y="311935"/>
                </a:lnTo>
                <a:lnTo>
                  <a:pt x="2672117" y="317269"/>
                </a:lnTo>
                <a:lnTo>
                  <a:pt x="2614531" y="322327"/>
                </a:lnTo>
                <a:lnTo>
                  <a:pt x="2554868" y="327099"/>
                </a:lnTo>
                <a:lnTo>
                  <a:pt x="2493210" y="331577"/>
                </a:lnTo>
                <a:lnTo>
                  <a:pt x="2429645" y="335751"/>
                </a:lnTo>
                <a:lnTo>
                  <a:pt x="2364257" y="339610"/>
                </a:lnTo>
                <a:lnTo>
                  <a:pt x="2297132" y="343147"/>
                </a:lnTo>
                <a:lnTo>
                  <a:pt x="2228355" y="346352"/>
                </a:lnTo>
                <a:lnTo>
                  <a:pt x="2158011" y="349214"/>
                </a:lnTo>
                <a:lnTo>
                  <a:pt x="2086185" y="351726"/>
                </a:lnTo>
                <a:lnTo>
                  <a:pt x="2012964" y="353877"/>
                </a:lnTo>
                <a:lnTo>
                  <a:pt x="1938432" y="355658"/>
                </a:lnTo>
                <a:lnTo>
                  <a:pt x="1862674" y="357059"/>
                </a:lnTo>
                <a:lnTo>
                  <a:pt x="1785777" y="358072"/>
                </a:lnTo>
                <a:lnTo>
                  <a:pt x="1707824" y="358687"/>
                </a:lnTo>
                <a:lnTo>
                  <a:pt x="1628903" y="358894"/>
                </a:lnTo>
                <a:lnTo>
                  <a:pt x="1549981" y="358687"/>
                </a:lnTo>
                <a:lnTo>
                  <a:pt x="1472028" y="358072"/>
                </a:lnTo>
                <a:lnTo>
                  <a:pt x="1395131" y="357059"/>
                </a:lnTo>
                <a:lnTo>
                  <a:pt x="1319373" y="355658"/>
                </a:lnTo>
                <a:lnTo>
                  <a:pt x="1244841" y="353877"/>
                </a:lnTo>
                <a:lnTo>
                  <a:pt x="1171619" y="351726"/>
                </a:lnTo>
                <a:lnTo>
                  <a:pt x="1099794" y="349214"/>
                </a:lnTo>
                <a:lnTo>
                  <a:pt x="1029450" y="346352"/>
                </a:lnTo>
                <a:lnTo>
                  <a:pt x="960672" y="343147"/>
                </a:lnTo>
                <a:lnTo>
                  <a:pt x="893547" y="339610"/>
                </a:lnTo>
                <a:lnTo>
                  <a:pt x="828159" y="335751"/>
                </a:lnTo>
                <a:lnTo>
                  <a:pt x="764594" y="331577"/>
                </a:lnTo>
                <a:lnTo>
                  <a:pt x="702936" y="327099"/>
                </a:lnTo>
                <a:lnTo>
                  <a:pt x="643273" y="322327"/>
                </a:lnTo>
                <a:lnTo>
                  <a:pt x="585687" y="317269"/>
                </a:lnTo>
                <a:lnTo>
                  <a:pt x="530266" y="311935"/>
                </a:lnTo>
                <a:lnTo>
                  <a:pt x="477094" y="306335"/>
                </a:lnTo>
                <a:lnTo>
                  <a:pt x="426257" y="300477"/>
                </a:lnTo>
                <a:lnTo>
                  <a:pt x="377839" y="294372"/>
                </a:lnTo>
                <a:lnTo>
                  <a:pt x="331927" y="288028"/>
                </a:lnTo>
                <a:lnTo>
                  <a:pt x="288606" y="281455"/>
                </a:lnTo>
                <a:lnTo>
                  <a:pt x="247961" y="274662"/>
                </a:lnTo>
                <a:lnTo>
                  <a:pt x="210076" y="267660"/>
                </a:lnTo>
                <a:lnTo>
                  <a:pt x="142933" y="253062"/>
                </a:lnTo>
                <a:lnTo>
                  <a:pt x="87859" y="237735"/>
                </a:lnTo>
                <a:lnTo>
                  <a:pt x="45537" y="221756"/>
                </a:lnTo>
                <a:lnTo>
                  <a:pt x="7456" y="196728"/>
                </a:lnTo>
                <a:lnTo>
                  <a:pt x="0" y="179447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10860588" y="3041396"/>
            <a:ext cx="911225" cy="57721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00800"/>
              </a:lnSpc>
              <a:spcBef>
                <a:spcPts val="85"/>
              </a:spcBef>
            </a:pPr>
            <a:r>
              <a:rPr sz="1200" b="1" dirty="0">
                <a:latin typeface="Calibri"/>
                <a:cs typeface="Calibri"/>
              </a:rPr>
              <a:t>Marina =</a:t>
            </a:r>
            <a:r>
              <a:rPr sz="1200" b="1" spc="-85" dirty="0">
                <a:latin typeface="Calibri"/>
                <a:cs typeface="Calibri"/>
              </a:rPr>
              <a:t> </a:t>
            </a:r>
            <a:r>
              <a:rPr sz="1200" b="1" spc="-10" dirty="0">
                <a:latin typeface="Calibri"/>
                <a:cs typeface="Calibri"/>
              </a:rPr>
              <a:t>over  </a:t>
            </a:r>
            <a:r>
              <a:rPr sz="1200" b="1" spc="-5" dirty="0">
                <a:latin typeface="Calibri"/>
                <a:cs typeface="Calibri"/>
              </a:rPr>
              <a:t>competitive  </a:t>
            </a:r>
            <a:r>
              <a:rPr sz="1200" b="1" spc="-15" dirty="0">
                <a:latin typeface="Calibri"/>
                <a:cs typeface="Calibri"/>
              </a:rPr>
              <a:t>market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0554903" y="3303724"/>
            <a:ext cx="196489" cy="1143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Secondary</a:t>
            </a:r>
            <a:r>
              <a:rPr spc="-55" dirty="0"/>
              <a:t> </a:t>
            </a:r>
            <a:r>
              <a:rPr spc="-10" dirty="0"/>
              <a:t>Analysis:</a:t>
            </a:r>
          </a:p>
        </p:txBody>
      </p:sp>
      <p:sp>
        <p:nvSpPr>
          <p:cNvPr id="23" name="object 23"/>
          <p:cNvSpPr txBox="1"/>
          <p:nvPr/>
        </p:nvSpPr>
        <p:spPr>
          <a:xfrm>
            <a:off x="453066" y="994155"/>
            <a:ext cx="93554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b="0" spc="-10" dirty="0">
                <a:latin typeface="Calibri Light"/>
                <a:cs typeface="Calibri Light"/>
              </a:rPr>
              <a:t>Elimination </a:t>
            </a:r>
            <a:r>
              <a:rPr sz="2800" b="0" dirty="0">
                <a:latin typeface="Calibri Light"/>
                <a:cs typeface="Calibri Light"/>
              </a:rPr>
              <a:t>of </a:t>
            </a:r>
            <a:r>
              <a:rPr sz="2800" b="0" spc="-5" dirty="0">
                <a:latin typeface="Calibri Light"/>
                <a:cs typeface="Calibri Light"/>
              </a:rPr>
              <a:t>neighborhoods </a:t>
            </a:r>
            <a:r>
              <a:rPr sz="2800" b="0" dirty="0">
                <a:latin typeface="Calibri Light"/>
                <a:cs typeface="Calibri Light"/>
              </a:rPr>
              <a:t>with </a:t>
            </a:r>
            <a:r>
              <a:rPr sz="2800" b="0" spc="-10" dirty="0">
                <a:latin typeface="Calibri Light"/>
                <a:cs typeface="Calibri Light"/>
              </a:rPr>
              <a:t>low </a:t>
            </a:r>
            <a:r>
              <a:rPr sz="2800" b="0" spc="-20" dirty="0">
                <a:latin typeface="Calibri Light"/>
                <a:cs typeface="Calibri Light"/>
              </a:rPr>
              <a:t>traffic </a:t>
            </a:r>
            <a:r>
              <a:rPr sz="2800" b="0" dirty="0">
                <a:latin typeface="Calibri Light"/>
                <a:cs typeface="Calibri Light"/>
              </a:rPr>
              <a:t>or </a:t>
            </a:r>
            <a:r>
              <a:rPr sz="2800" b="0" spc="-5" dirty="0">
                <a:latin typeface="Calibri Light"/>
                <a:cs typeface="Calibri Light"/>
              </a:rPr>
              <a:t>high</a:t>
            </a:r>
            <a:r>
              <a:rPr sz="2800" b="0" spc="65" dirty="0">
                <a:latin typeface="Calibri Light"/>
                <a:cs typeface="Calibri Light"/>
              </a:rPr>
              <a:t> </a:t>
            </a:r>
            <a:r>
              <a:rPr sz="2800" b="0" spc="-10" dirty="0">
                <a:latin typeface="Calibri Light"/>
                <a:cs typeface="Calibri Light"/>
              </a:rPr>
              <a:t>competition</a:t>
            </a:r>
            <a:endParaRPr sz="2800">
              <a:latin typeface="Calibri Light"/>
              <a:cs typeface="Calibri Light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2710027" y="1951437"/>
            <a:ext cx="1412875" cy="85725"/>
          </a:xfrm>
          <a:custGeom>
            <a:avLst/>
            <a:gdLst/>
            <a:ahLst/>
            <a:cxnLst/>
            <a:rect l="l" t="t" r="r" b="b"/>
            <a:pathLst>
              <a:path w="1412875" h="85725">
                <a:moveTo>
                  <a:pt x="1326518" y="57150"/>
                </a:moveTo>
                <a:lnTo>
                  <a:pt x="1326456" y="85725"/>
                </a:lnTo>
                <a:lnTo>
                  <a:pt x="1383853" y="57181"/>
                </a:lnTo>
                <a:lnTo>
                  <a:pt x="1340805" y="57181"/>
                </a:lnTo>
                <a:lnTo>
                  <a:pt x="1326518" y="57150"/>
                </a:lnTo>
                <a:close/>
              </a:path>
              <a:path w="1412875" h="85725">
                <a:moveTo>
                  <a:pt x="1326580" y="28575"/>
                </a:moveTo>
                <a:lnTo>
                  <a:pt x="1326518" y="57150"/>
                </a:lnTo>
                <a:lnTo>
                  <a:pt x="1340805" y="57181"/>
                </a:lnTo>
                <a:lnTo>
                  <a:pt x="1340866" y="28606"/>
                </a:lnTo>
                <a:lnTo>
                  <a:pt x="1326580" y="28575"/>
                </a:lnTo>
                <a:close/>
              </a:path>
              <a:path w="1412875" h="85725">
                <a:moveTo>
                  <a:pt x="1326642" y="0"/>
                </a:moveTo>
                <a:lnTo>
                  <a:pt x="1326580" y="28575"/>
                </a:lnTo>
                <a:lnTo>
                  <a:pt x="1340866" y="28606"/>
                </a:lnTo>
                <a:lnTo>
                  <a:pt x="1340805" y="57181"/>
                </a:lnTo>
                <a:lnTo>
                  <a:pt x="1383853" y="57181"/>
                </a:lnTo>
                <a:lnTo>
                  <a:pt x="1412274" y="43047"/>
                </a:lnTo>
                <a:lnTo>
                  <a:pt x="1326642" y="0"/>
                </a:lnTo>
                <a:close/>
              </a:path>
              <a:path w="1412875" h="85725">
                <a:moveTo>
                  <a:pt x="60" y="25704"/>
                </a:moveTo>
                <a:lnTo>
                  <a:pt x="0" y="54279"/>
                </a:lnTo>
                <a:lnTo>
                  <a:pt x="1326518" y="57150"/>
                </a:lnTo>
                <a:lnTo>
                  <a:pt x="1326580" y="28575"/>
                </a:lnTo>
                <a:lnTo>
                  <a:pt x="60" y="2570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264233" y="1953529"/>
            <a:ext cx="1412875" cy="85725"/>
          </a:xfrm>
          <a:custGeom>
            <a:avLst/>
            <a:gdLst/>
            <a:ahLst/>
            <a:cxnLst/>
            <a:rect l="l" t="t" r="r" b="b"/>
            <a:pathLst>
              <a:path w="1412875" h="85725">
                <a:moveTo>
                  <a:pt x="1326517" y="57149"/>
                </a:moveTo>
                <a:lnTo>
                  <a:pt x="1326476" y="85725"/>
                </a:lnTo>
                <a:lnTo>
                  <a:pt x="1383792" y="57170"/>
                </a:lnTo>
                <a:lnTo>
                  <a:pt x="1340805" y="57170"/>
                </a:lnTo>
                <a:lnTo>
                  <a:pt x="1326517" y="57149"/>
                </a:lnTo>
                <a:close/>
              </a:path>
              <a:path w="1412875" h="85725">
                <a:moveTo>
                  <a:pt x="1326559" y="28574"/>
                </a:moveTo>
                <a:lnTo>
                  <a:pt x="1326517" y="57149"/>
                </a:lnTo>
                <a:lnTo>
                  <a:pt x="1340805" y="57170"/>
                </a:lnTo>
                <a:lnTo>
                  <a:pt x="1340845" y="28595"/>
                </a:lnTo>
                <a:lnTo>
                  <a:pt x="1326559" y="28574"/>
                </a:lnTo>
                <a:close/>
              </a:path>
              <a:path w="1412875" h="85725">
                <a:moveTo>
                  <a:pt x="1326600" y="0"/>
                </a:moveTo>
                <a:lnTo>
                  <a:pt x="1326559" y="28574"/>
                </a:lnTo>
                <a:lnTo>
                  <a:pt x="1340845" y="28595"/>
                </a:lnTo>
                <a:lnTo>
                  <a:pt x="1340805" y="57170"/>
                </a:lnTo>
                <a:lnTo>
                  <a:pt x="1383792" y="57170"/>
                </a:lnTo>
                <a:lnTo>
                  <a:pt x="1412264" y="42985"/>
                </a:lnTo>
                <a:lnTo>
                  <a:pt x="1326600" y="0"/>
                </a:lnTo>
                <a:close/>
              </a:path>
              <a:path w="1412875" h="85725">
                <a:moveTo>
                  <a:pt x="40" y="26668"/>
                </a:moveTo>
                <a:lnTo>
                  <a:pt x="0" y="55243"/>
                </a:lnTo>
                <a:lnTo>
                  <a:pt x="1326517" y="57149"/>
                </a:lnTo>
                <a:lnTo>
                  <a:pt x="1326559" y="28574"/>
                </a:lnTo>
                <a:lnTo>
                  <a:pt x="40" y="2666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4568" y="1947672"/>
            <a:ext cx="10735056" cy="17404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80010" y="2159584"/>
            <a:ext cx="10832465" cy="330835"/>
          </a:xfrm>
          <a:custGeom>
            <a:avLst/>
            <a:gdLst/>
            <a:ahLst/>
            <a:cxnLst/>
            <a:rect l="l" t="t" r="r" b="b"/>
            <a:pathLst>
              <a:path w="10832465" h="330835">
                <a:moveTo>
                  <a:pt x="0" y="0"/>
                </a:moveTo>
                <a:lnTo>
                  <a:pt x="10831977" y="0"/>
                </a:lnTo>
                <a:lnTo>
                  <a:pt x="10831977" y="330232"/>
                </a:lnTo>
                <a:lnTo>
                  <a:pt x="0" y="330232"/>
                </a:lnTo>
                <a:lnTo>
                  <a:pt x="0" y="0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88035" y="2764369"/>
            <a:ext cx="10832465" cy="330835"/>
          </a:xfrm>
          <a:custGeom>
            <a:avLst/>
            <a:gdLst/>
            <a:ahLst/>
            <a:cxnLst/>
            <a:rect l="l" t="t" r="r" b="b"/>
            <a:pathLst>
              <a:path w="10832465" h="330835">
                <a:moveTo>
                  <a:pt x="0" y="0"/>
                </a:moveTo>
                <a:lnTo>
                  <a:pt x="10831977" y="0"/>
                </a:lnTo>
                <a:lnTo>
                  <a:pt x="10831977" y="330232"/>
                </a:lnTo>
                <a:lnTo>
                  <a:pt x="0" y="330232"/>
                </a:lnTo>
                <a:lnTo>
                  <a:pt x="0" y="0"/>
                </a:lnTo>
                <a:close/>
              </a:path>
            </a:pathLst>
          </a:custGeom>
          <a:ln w="285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53066" y="358140"/>
            <a:ext cx="6142990" cy="1088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5145"/>
              </a:lnSpc>
              <a:spcBef>
                <a:spcPts val="100"/>
              </a:spcBef>
            </a:pPr>
            <a:r>
              <a:rPr dirty="0"/>
              <a:t>Final selection:</a:t>
            </a:r>
          </a:p>
          <a:p>
            <a:pPr marL="12700">
              <a:lnSpc>
                <a:spcPts val="3225"/>
              </a:lnSpc>
            </a:pPr>
            <a:r>
              <a:rPr sz="2800" spc="-10" dirty="0"/>
              <a:t>Benefits analysis </a:t>
            </a:r>
            <a:r>
              <a:rPr sz="2800" dirty="0"/>
              <a:t>of </a:t>
            </a:r>
            <a:r>
              <a:rPr sz="2800" spc="-15" dirty="0"/>
              <a:t>Barsha </a:t>
            </a:r>
            <a:r>
              <a:rPr sz="2800" spc="-10" dirty="0"/>
              <a:t>Heights </a:t>
            </a:r>
            <a:r>
              <a:rPr sz="2800" spc="-5" dirty="0"/>
              <a:t>vs.</a:t>
            </a:r>
            <a:r>
              <a:rPr sz="2800" spc="65" dirty="0"/>
              <a:t> </a:t>
            </a:r>
            <a:r>
              <a:rPr sz="2800" spc="-10" dirty="0"/>
              <a:t>DIFC</a:t>
            </a:r>
            <a:endParaRPr sz="2800"/>
          </a:p>
        </p:txBody>
      </p:sp>
      <p:sp>
        <p:nvSpPr>
          <p:cNvPr id="6" name="object 6"/>
          <p:cNvSpPr txBox="1"/>
          <p:nvPr/>
        </p:nvSpPr>
        <p:spPr>
          <a:xfrm>
            <a:off x="1473842" y="4167019"/>
            <a:ext cx="3670935" cy="2124075"/>
          </a:xfrm>
          <a:prstGeom prst="rect">
            <a:avLst/>
          </a:prstGeom>
          <a:solidFill>
            <a:srgbClr val="DAE3F3"/>
          </a:solidFill>
        </p:spPr>
        <p:txBody>
          <a:bodyPr vert="horz" wrap="square" lIns="0" tIns="20955" rIns="0" bIns="0" rtlCol="0">
            <a:spAutoFit/>
          </a:bodyPr>
          <a:lstStyle/>
          <a:p>
            <a:pPr marL="90805">
              <a:lnSpc>
                <a:spcPct val="100000"/>
              </a:lnSpc>
              <a:spcBef>
                <a:spcPts val="165"/>
              </a:spcBef>
            </a:pPr>
            <a:r>
              <a:rPr sz="2400" b="1" spc="-10" dirty="0">
                <a:latin typeface="Calibri"/>
                <a:cs typeface="Calibri"/>
              </a:rPr>
              <a:t>Barsha </a:t>
            </a:r>
            <a:r>
              <a:rPr sz="2400" b="1" spc="-5" dirty="0">
                <a:latin typeface="Calibri"/>
                <a:cs typeface="Calibri"/>
              </a:rPr>
              <a:t>Heights:</a:t>
            </a:r>
            <a:endParaRPr sz="2400">
              <a:latin typeface="Calibri"/>
              <a:cs typeface="Calibri"/>
            </a:endParaRPr>
          </a:p>
          <a:p>
            <a:pPr marL="90805">
              <a:lnSpc>
                <a:spcPct val="100000"/>
              </a:lnSpc>
              <a:spcBef>
                <a:spcPts val="2205"/>
              </a:spcBef>
            </a:pPr>
            <a:r>
              <a:rPr sz="1800" dirty="0">
                <a:latin typeface="Calibri"/>
                <a:cs typeface="Calibri"/>
              </a:rPr>
              <a:t>(+) High </a:t>
            </a:r>
            <a:r>
              <a:rPr sz="1800" spc="-15" dirty="0">
                <a:latin typeface="Calibri"/>
                <a:cs typeface="Calibri"/>
              </a:rPr>
              <a:t>Volume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3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Hotels</a:t>
            </a:r>
            <a:endParaRPr sz="1800">
              <a:latin typeface="Calibri"/>
              <a:cs typeface="Calibri"/>
            </a:endParaRPr>
          </a:p>
          <a:p>
            <a:pPr marL="90805" marR="723900">
              <a:lnSpc>
                <a:spcPts val="2090"/>
              </a:lnSpc>
              <a:spcBef>
                <a:spcPts val="175"/>
              </a:spcBef>
            </a:pPr>
            <a:r>
              <a:rPr sz="1800" dirty="0">
                <a:latin typeface="Calibri"/>
                <a:cs typeface="Calibri"/>
              </a:rPr>
              <a:t>(+) </a:t>
            </a:r>
            <a:r>
              <a:rPr sz="1800" spc="-5" dirty="0">
                <a:latin typeface="Calibri"/>
                <a:cs typeface="Calibri"/>
              </a:rPr>
              <a:t>Low </a:t>
            </a:r>
            <a:r>
              <a:rPr sz="1800" spc="-15" dirty="0">
                <a:latin typeface="Calibri"/>
                <a:cs typeface="Calibri"/>
              </a:rPr>
              <a:t>Volume </a:t>
            </a:r>
            <a:r>
              <a:rPr sz="1800" dirty="0">
                <a:latin typeface="Calibri"/>
                <a:cs typeface="Calibri"/>
              </a:rPr>
              <a:t>or </a:t>
            </a:r>
            <a:r>
              <a:rPr sz="1800" spc="-15" dirty="0">
                <a:latin typeface="Calibri"/>
                <a:cs typeface="Calibri"/>
              </a:rPr>
              <a:t>Restaurants  </a:t>
            </a:r>
            <a:r>
              <a:rPr sz="1800" dirty="0">
                <a:latin typeface="Calibri"/>
                <a:cs typeface="Calibri"/>
              </a:rPr>
              <a:t>(+) </a:t>
            </a:r>
            <a:r>
              <a:rPr sz="1800" spc="-15" dirty="0">
                <a:latin typeface="Calibri"/>
                <a:cs typeface="Calibri"/>
              </a:rPr>
              <a:t>Proximity to Palm</a:t>
            </a:r>
            <a:r>
              <a:rPr sz="1800" spc="4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Jumeirah</a:t>
            </a:r>
            <a:endParaRPr sz="1800">
              <a:latin typeface="Calibri"/>
              <a:cs typeface="Calibri"/>
            </a:endParaRPr>
          </a:p>
          <a:p>
            <a:pPr marL="90805" marR="294005">
              <a:lnSpc>
                <a:spcPts val="2210"/>
              </a:lnSpc>
              <a:spcBef>
                <a:spcPts val="20"/>
              </a:spcBef>
            </a:pPr>
            <a:r>
              <a:rPr sz="1800" spc="-5" dirty="0">
                <a:latin typeface="Calibri"/>
                <a:cs typeface="Calibri"/>
              </a:rPr>
              <a:t>(-) Lower frequency </a:t>
            </a:r>
            <a:r>
              <a:rPr sz="1800" dirty="0">
                <a:latin typeface="Calibri"/>
                <a:cs typeface="Calibri"/>
              </a:rPr>
              <a:t>of </a:t>
            </a:r>
            <a:r>
              <a:rPr sz="1800" spc="-15" dirty="0">
                <a:latin typeface="Calibri"/>
                <a:cs typeface="Calibri"/>
              </a:rPr>
              <a:t>Venues total  </a:t>
            </a:r>
            <a:r>
              <a:rPr sz="1800" spc="-5" dirty="0">
                <a:latin typeface="Calibri"/>
                <a:cs typeface="Calibri"/>
              </a:rPr>
              <a:t>(-) </a:t>
            </a:r>
            <a:r>
              <a:rPr sz="1800" dirty="0">
                <a:latin typeface="Calibri"/>
                <a:cs typeface="Calibri"/>
              </a:rPr>
              <a:t>Not as </a:t>
            </a:r>
            <a:r>
              <a:rPr sz="1800" spc="-5" dirty="0">
                <a:latin typeface="Calibri"/>
                <a:cs typeface="Calibri"/>
              </a:rPr>
              <a:t>well</a:t>
            </a:r>
            <a:r>
              <a:rPr sz="1800" spc="5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known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19321" y="4167019"/>
            <a:ext cx="3670935" cy="2124075"/>
          </a:xfrm>
          <a:prstGeom prst="rect">
            <a:avLst/>
          </a:prstGeom>
          <a:solidFill>
            <a:srgbClr val="DAE3F3"/>
          </a:solidFill>
        </p:spPr>
        <p:txBody>
          <a:bodyPr vert="horz" wrap="square" lIns="0" tIns="20955" rIns="0" bIns="0" rtlCol="0">
            <a:spAutoFit/>
          </a:bodyPr>
          <a:lstStyle/>
          <a:p>
            <a:pPr marL="90805">
              <a:lnSpc>
                <a:spcPct val="100000"/>
              </a:lnSpc>
              <a:spcBef>
                <a:spcPts val="165"/>
              </a:spcBef>
            </a:pPr>
            <a:r>
              <a:rPr sz="2400" b="1" spc="-10" dirty="0">
                <a:latin typeface="Calibri"/>
                <a:cs typeface="Calibri"/>
              </a:rPr>
              <a:t>DIFC</a:t>
            </a:r>
            <a:endParaRPr sz="2400">
              <a:latin typeface="Calibri"/>
              <a:cs typeface="Calibri"/>
            </a:endParaRPr>
          </a:p>
          <a:p>
            <a:pPr marL="90805">
              <a:lnSpc>
                <a:spcPct val="100000"/>
              </a:lnSpc>
              <a:spcBef>
                <a:spcPts val="2205"/>
              </a:spcBef>
            </a:pPr>
            <a:r>
              <a:rPr sz="1800" dirty="0">
                <a:latin typeface="Calibri"/>
                <a:cs typeface="Calibri"/>
              </a:rPr>
              <a:t>(+) High </a:t>
            </a:r>
            <a:r>
              <a:rPr sz="1800" spc="-15" dirty="0">
                <a:latin typeface="Calibri"/>
                <a:cs typeface="Calibri"/>
              </a:rPr>
              <a:t>Volume </a:t>
            </a:r>
            <a:r>
              <a:rPr sz="1800" dirty="0">
                <a:latin typeface="Calibri"/>
                <a:cs typeface="Calibri"/>
              </a:rPr>
              <a:t>of</a:t>
            </a:r>
            <a:r>
              <a:rPr sz="1800" spc="3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Hotels</a:t>
            </a:r>
            <a:endParaRPr sz="1800">
              <a:latin typeface="Calibri"/>
              <a:cs typeface="Calibri"/>
            </a:endParaRPr>
          </a:p>
          <a:p>
            <a:pPr marL="90805">
              <a:lnSpc>
                <a:spcPts val="2125"/>
              </a:lnSpc>
              <a:spcBef>
                <a:spcPts val="50"/>
              </a:spcBef>
            </a:pPr>
            <a:r>
              <a:rPr sz="1800" dirty="0">
                <a:latin typeface="Calibri"/>
                <a:cs typeface="Calibri"/>
              </a:rPr>
              <a:t>(+) </a:t>
            </a:r>
            <a:r>
              <a:rPr sz="1800" spc="-20" dirty="0">
                <a:latin typeface="Calibri"/>
                <a:cs typeface="Calibri"/>
              </a:rPr>
              <a:t>Well </a:t>
            </a:r>
            <a:r>
              <a:rPr sz="1800" spc="-5" dirty="0">
                <a:latin typeface="Calibri"/>
                <a:cs typeface="Calibri"/>
              </a:rPr>
              <a:t>known </a:t>
            </a:r>
            <a:r>
              <a:rPr sz="1800" spc="-15" dirty="0">
                <a:latin typeface="Calibri"/>
                <a:cs typeface="Calibri"/>
              </a:rPr>
              <a:t>for</a:t>
            </a:r>
            <a:r>
              <a:rPr sz="1800" spc="35" dirty="0">
                <a:latin typeface="Calibri"/>
                <a:cs typeface="Calibri"/>
              </a:rPr>
              <a:t> </a:t>
            </a:r>
            <a:r>
              <a:rPr sz="1800" spc="-15" dirty="0">
                <a:latin typeface="Calibri"/>
                <a:cs typeface="Calibri"/>
              </a:rPr>
              <a:t>Restaurants</a:t>
            </a:r>
            <a:endParaRPr sz="1800">
              <a:latin typeface="Calibri"/>
              <a:cs typeface="Calibri"/>
            </a:endParaRPr>
          </a:p>
          <a:p>
            <a:pPr marL="90805">
              <a:lnSpc>
                <a:spcPts val="2125"/>
              </a:lnSpc>
            </a:pPr>
            <a:r>
              <a:rPr sz="1800" dirty="0">
                <a:latin typeface="Calibri"/>
                <a:cs typeface="Calibri"/>
              </a:rPr>
              <a:t>(+) </a:t>
            </a:r>
            <a:r>
              <a:rPr sz="1800" spc="-15" dirty="0">
                <a:latin typeface="Calibri"/>
                <a:cs typeface="Calibri"/>
              </a:rPr>
              <a:t>Proximity to </a:t>
            </a:r>
            <a:r>
              <a:rPr sz="1800" dirty="0">
                <a:latin typeface="Calibri"/>
                <a:cs typeface="Calibri"/>
              </a:rPr>
              <a:t>3 </a:t>
            </a:r>
            <a:r>
              <a:rPr sz="1800" spc="-5" dirty="0">
                <a:latin typeface="Calibri"/>
                <a:cs typeface="Calibri"/>
              </a:rPr>
              <a:t>‘High </a:t>
            </a:r>
            <a:r>
              <a:rPr sz="1800" dirty="0">
                <a:latin typeface="Calibri"/>
                <a:cs typeface="Calibri"/>
              </a:rPr>
              <a:t>rent’</a:t>
            </a:r>
            <a:r>
              <a:rPr sz="1800" spc="80" dirty="0">
                <a:latin typeface="Calibri"/>
                <a:cs typeface="Calibri"/>
              </a:rPr>
              <a:t> </a:t>
            </a:r>
            <a:r>
              <a:rPr sz="1800" spc="-10" dirty="0">
                <a:latin typeface="Calibri"/>
                <a:cs typeface="Calibri"/>
              </a:rPr>
              <a:t>districts</a:t>
            </a:r>
            <a:endParaRPr sz="1800">
              <a:latin typeface="Calibri"/>
              <a:cs typeface="Calibri"/>
            </a:endParaRPr>
          </a:p>
          <a:p>
            <a:pPr marL="90805">
              <a:lnSpc>
                <a:spcPct val="100000"/>
              </a:lnSpc>
              <a:spcBef>
                <a:spcPts val="45"/>
              </a:spcBef>
            </a:pPr>
            <a:r>
              <a:rPr sz="1800" spc="-5" dirty="0">
                <a:latin typeface="Calibri"/>
                <a:cs typeface="Calibri"/>
              </a:rPr>
              <a:t>(-) Increased</a:t>
            </a:r>
            <a:r>
              <a:rPr sz="1800" spc="1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competition</a:t>
            </a:r>
            <a:endParaRPr sz="1800">
              <a:latin typeface="Calibri"/>
              <a:cs typeface="Calibri"/>
            </a:endParaRPr>
          </a:p>
          <a:p>
            <a:pPr marL="90805">
              <a:lnSpc>
                <a:spcPct val="100000"/>
              </a:lnSpc>
              <a:spcBef>
                <a:spcPts val="50"/>
              </a:spcBef>
            </a:pPr>
            <a:r>
              <a:rPr sz="1800" spc="-5" dirty="0">
                <a:latin typeface="Calibri"/>
                <a:cs typeface="Calibri"/>
              </a:rPr>
              <a:t>(-) </a:t>
            </a:r>
            <a:r>
              <a:rPr sz="1800" dirty="0">
                <a:latin typeface="Calibri"/>
                <a:cs typeface="Calibri"/>
              </a:rPr>
              <a:t>Higher </a:t>
            </a:r>
            <a:r>
              <a:rPr sz="1800" spc="-15" dirty="0">
                <a:latin typeface="Calibri"/>
                <a:cs typeface="Calibri"/>
              </a:rPr>
              <a:t>rent </a:t>
            </a:r>
            <a:r>
              <a:rPr sz="1800" spc="-5" dirty="0">
                <a:latin typeface="Calibri"/>
                <a:cs typeface="Calibri"/>
              </a:rPr>
              <a:t>than </a:t>
            </a:r>
            <a:r>
              <a:rPr sz="1800" spc="-10" dirty="0">
                <a:latin typeface="Calibri"/>
                <a:cs typeface="Calibri"/>
              </a:rPr>
              <a:t>Barsha</a:t>
            </a:r>
            <a:r>
              <a:rPr sz="1800" spc="30" dirty="0">
                <a:latin typeface="Calibri"/>
                <a:cs typeface="Calibri"/>
              </a:rPr>
              <a:t> </a:t>
            </a:r>
            <a:r>
              <a:rPr sz="1800" spc="-5" dirty="0">
                <a:latin typeface="Calibri"/>
                <a:cs typeface="Calibri"/>
              </a:rPr>
              <a:t>Heights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62455" y="1280160"/>
            <a:ext cx="9467088" cy="522122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529133" y="1388445"/>
            <a:ext cx="1598295" cy="36957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31750" rIns="0" bIns="0" rtlCol="0">
            <a:spAutoFit/>
          </a:bodyPr>
          <a:lstStyle/>
          <a:p>
            <a:pPr marL="260350">
              <a:lnSpc>
                <a:spcPct val="100000"/>
              </a:lnSpc>
              <a:spcBef>
                <a:spcPts val="250"/>
              </a:spcBef>
            </a:pPr>
            <a:r>
              <a:rPr sz="1800" spc="-10" dirty="0">
                <a:latin typeface="Calibri"/>
                <a:cs typeface="Calibri"/>
              </a:rPr>
              <a:t>DIFC, </a:t>
            </a:r>
            <a:r>
              <a:rPr sz="1800" dirty="0">
                <a:latin typeface="Calibri"/>
                <a:cs typeface="Calibri"/>
              </a:rPr>
              <a:t>Dubai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92848" y="4507556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80" h="766445">
                <a:moveTo>
                  <a:pt x="408908" y="0"/>
                </a:moveTo>
                <a:lnTo>
                  <a:pt x="361220" y="2576"/>
                </a:lnTo>
                <a:lnTo>
                  <a:pt x="315149" y="10116"/>
                </a:lnTo>
                <a:lnTo>
                  <a:pt x="271000" y="22330"/>
                </a:lnTo>
                <a:lnTo>
                  <a:pt x="229080" y="38931"/>
                </a:lnTo>
                <a:lnTo>
                  <a:pt x="189697" y="59633"/>
                </a:lnTo>
                <a:lnTo>
                  <a:pt x="153156" y="84147"/>
                </a:lnTo>
                <a:lnTo>
                  <a:pt x="119766" y="112186"/>
                </a:lnTo>
                <a:lnTo>
                  <a:pt x="89832" y="143463"/>
                </a:lnTo>
                <a:lnTo>
                  <a:pt x="63662" y="177691"/>
                </a:lnTo>
                <a:lnTo>
                  <a:pt x="41561" y="214582"/>
                </a:lnTo>
                <a:lnTo>
                  <a:pt x="23838" y="253848"/>
                </a:lnTo>
                <a:lnTo>
                  <a:pt x="10799" y="295203"/>
                </a:lnTo>
                <a:lnTo>
                  <a:pt x="2751" y="338359"/>
                </a:lnTo>
                <a:lnTo>
                  <a:pt x="0" y="383028"/>
                </a:lnTo>
                <a:lnTo>
                  <a:pt x="2751" y="427697"/>
                </a:lnTo>
                <a:lnTo>
                  <a:pt x="10799" y="470852"/>
                </a:lnTo>
                <a:lnTo>
                  <a:pt x="23838" y="512207"/>
                </a:lnTo>
                <a:lnTo>
                  <a:pt x="41561" y="551473"/>
                </a:lnTo>
                <a:lnTo>
                  <a:pt x="63662" y="588364"/>
                </a:lnTo>
                <a:lnTo>
                  <a:pt x="89832" y="622592"/>
                </a:lnTo>
                <a:lnTo>
                  <a:pt x="119766" y="653869"/>
                </a:lnTo>
                <a:lnTo>
                  <a:pt x="153156" y="681908"/>
                </a:lnTo>
                <a:lnTo>
                  <a:pt x="189697" y="706422"/>
                </a:lnTo>
                <a:lnTo>
                  <a:pt x="229080" y="727123"/>
                </a:lnTo>
                <a:lnTo>
                  <a:pt x="271000" y="743725"/>
                </a:lnTo>
                <a:lnTo>
                  <a:pt x="315149" y="755939"/>
                </a:lnTo>
                <a:lnTo>
                  <a:pt x="361220" y="763478"/>
                </a:lnTo>
                <a:lnTo>
                  <a:pt x="408908" y="766055"/>
                </a:lnTo>
                <a:lnTo>
                  <a:pt x="456595" y="763478"/>
                </a:lnTo>
                <a:lnTo>
                  <a:pt x="502666" y="755939"/>
                </a:lnTo>
                <a:lnTo>
                  <a:pt x="546815" y="743725"/>
                </a:lnTo>
                <a:lnTo>
                  <a:pt x="588734" y="727123"/>
                </a:lnTo>
                <a:lnTo>
                  <a:pt x="628118" y="706422"/>
                </a:lnTo>
                <a:lnTo>
                  <a:pt x="664658" y="681908"/>
                </a:lnTo>
                <a:lnTo>
                  <a:pt x="698048" y="653869"/>
                </a:lnTo>
                <a:lnTo>
                  <a:pt x="727982" y="622592"/>
                </a:lnTo>
                <a:lnTo>
                  <a:pt x="754153" y="588364"/>
                </a:lnTo>
                <a:lnTo>
                  <a:pt x="776253" y="551473"/>
                </a:lnTo>
                <a:lnTo>
                  <a:pt x="793976" y="512207"/>
                </a:lnTo>
                <a:lnTo>
                  <a:pt x="807015" y="470852"/>
                </a:lnTo>
                <a:lnTo>
                  <a:pt x="815064" y="427697"/>
                </a:lnTo>
                <a:lnTo>
                  <a:pt x="817815" y="383028"/>
                </a:lnTo>
                <a:lnTo>
                  <a:pt x="815064" y="338359"/>
                </a:lnTo>
                <a:lnTo>
                  <a:pt x="807015" y="295203"/>
                </a:lnTo>
                <a:lnTo>
                  <a:pt x="793976" y="253848"/>
                </a:lnTo>
                <a:lnTo>
                  <a:pt x="776253" y="214582"/>
                </a:lnTo>
                <a:lnTo>
                  <a:pt x="754153" y="177691"/>
                </a:lnTo>
                <a:lnTo>
                  <a:pt x="727982" y="143463"/>
                </a:lnTo>
                <a:lnTo>
                  <a:pt x="698048" y="112186"/>
                </a:lnTo>
                <a:lnTo>
                  <a:pt x="664658" y="84147"/>
                </a:lnTo>
                <a:lnTo>
                  <a:pt x="628118" y="59633"/>
                </a:lnTo>
                <a:lnTo>
                  <a:pt x="588734" y="38931"/>
                </a:lnTo>
                <a:lnTo>
                  <a:pt x="546815" y="22330"/>
                </a:lnTo>
                <a:lnTo>
                  <a:pt x="502666" y="10116"/>
                </a:lnTo>
                <a:lnTo>
                  <a:pt x="456595" y="2576"/>
                </a:lnTo>
                <a:lnTo>
                  <a:pt x="408908" y="0"/>
                </a:lnTo>
                <a:close/>
              </a:path>
            </a:pathLst>
          </a:custGeom>
          <a:solidFill>
            <a:srgbClr val="FFFF00">
              <a:alpha val="3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92848" y="4507556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80" h="766445">
                <a:moveTo>
                  <a:pt x="0" y="383027"/>
                </a:moveTo>
                <a:lnTo>
                  <a:pt x="2751" y="338358"/>
                </a:lnTo>
                <a:lnTo>
                  <a:pt x="10799" y="295202"/>
                </a:lnTo>
                <a:lnTo>
                  <a:pt x="23838" y="253848"/>
                </a:lnTo>
                <a:lnTo>
                  <a:pt x="41561" y="214581"/>
                </a:lnTo>
                <a:lnTo>
                  <a:pt x="63661" y="177691"/>
                </a:lnTo>
                <a:lnTo>
                  <a:pt x="89832" y="143463"/>
                </a:lnTo>
                <a:lnTo>
                  <a:pt x="119766" y="112186"/>
                </a:lnTo>
                <a:lnTo>
                  <a:pt x="153156" y="84146"/>
                </a:lnTo>
                <a:lnTo>
                  <a:pt x="189697" y="59632"/>
                </a:lnTo>
                <a:lnTo>
                  <a:pt x="229080" y="38931"/>
                </a:lnTo>
                <a:lnTo>
                  <a:pt x="270999" y="22329"/>
                </a:lnTo>
                <a:lnTo>
                  <a:pt x="315148" y="10116"/>
                </a:lnTo>
                <a:lnTo>
                  <a:pt x="361220" y="2576"/>
                </a:lnTo>
                <a:lnTo>
                  <a:pt x="408907" y="0"/>
                </a:lnTo>
                <a:lnTo>
                  <a:pt x="456594" y="2576"/>
                </a:lnTo>
                <a:lnTo>
                  <a:pt x="502666" y="10116"/>
                </a:lnTo>
                <a:lnTo>
                  <a:pt x="546815" y="22329"/>
                </a:lnTo>
                <a:lnTo>
                  <a:pt x="588734" y="38931"/>
                </a:lnTo>
                <a:lnTo>
                  <a:pt x="628117" y="59632"/>
                </a:lnTo>
                <a:lnTo>
                  <a:pt x="664658" y="84146"/>
                </a:lnTo>
                <a:lnTo>
                  <a:pt x="698048" y="112186"/>
                </a:lnTo>
                <a:lnTo>
                  <a:pt x="727982" y="143463"/>
                </a:lnTo>
                <a:lnTo>
                  <a:pt x="754153" y="177691"/>
                </a:lnTo>
                <a:lnTo>
                  <a:pt x="776253" y="214581"/>
                </a:lnTo>
                <a:lnTo>
                  <a:pt x="793976" y="253848"/>
                </a:lnTo>
                <a:lnTo>
                  <a:pt x="807015" y="295202"/>
                </a:lnTo>
                <a:lnTo>
                  <a:pt x="815063" y="338358"/>
                </a:lnTo>
                <a:lnTo>
                  <a:pt x="817815" y="383027"/>
                </a:lnTo>
                <a:lnTo>
                  <a:pt x="815063" y="427696"/>
                </a:lnTo>
                <a:lnTo>
                  <a:pt x="807015" y="470852"/>
                </a:lnTo>
                <a:lnTo>
                  <a:pt x="793976" y="512206"/>
                </a:lnTo>
                <a:lnTo>
                  <a:pt x="776253" y="551473"/>
                </a:lnTo>
                <a:lnTo>
                  <a:pt x="754153" y="588364"/>
                </a:lnTo>
                <a:lnTo>
                  <a:pt x="727982" y="622591"/>
                </a:lnTo>
                <a:lnTo>
                  <a:pt x="698048" y="653868"/>
                </a:lnTo>
                <a:lnTo>
                  <a:pt x="664658" y="681908"/>
                </a:lnTo>
                <a:lnTo>
                  <a:pt x="628117" y="706422"/>
                </a:lnTo>
                <a:lnTo>
                  <a:pt x="588734" y="727123"/>
                </a:lnTo>
                <a:lnTo>
                  <a:pt x="546815" y="743725"/>
                </a:lnTo>
                <a:lnTo>
                  <a:pt x="502666" y="755938"/>
                </a:lnTo>
                <a:lnTo>
                  <a:pt x="456594" y="763478"/>
                </a:lnTo>
                <a:lnTo>
                  <a:pt x="408907" y="766055"/>
                </a:lnTo>
                <a:lnTo>
                  <a:pt x="361220" y="763478"/>
                </a:lnTo>
                <a:lnTo>
                  <a:pt x="315148" y="755938"/>
                </a:lnTo>
                <a:lnTo>
                  <a:pt x="270999" y="743725"/>
                </a:lnTo>
                <a:lnTo>
                  <a:pt x="229080" y="727123"/>
                </a:lnTo>
                <a:lnTo>
                  <a:pt x="189697" y="706422"/>
                </a:lnTo>
                <a:lnTo>
                  <a:pt x="153156" y="681908"/>
                </a:lnTo>
                <a:lnTo>
                  <a:pt x="119766" y="653868"/>
                </a:lnTo>
                <a:lnTo>
                  <a:pt x="89832" y="622591"/>
                </a:lnTo>
                <a:lnTo>
                  <a:pt x="63661" y="588364"/>
                </a:lnTo>
                <a:lnTo>
                  <a:pt x="41561" y="551473"/>
                </a:lnTo>
                <a:lnTo>
                  <a:pt x="23838" y="512206"/>
                </a:lnTo>
                <a:lnTo>
                  <a:pt x="10799" y="470852"/>
                </a:lnTo>
                <a:lnTo>
                  <a:pt x="2751" y="427696"/>
                </a:lnTo>
                <a:lnTo>
                  <a:pt x="0" y="383027"/>
                </a:lnTo>
                <a:close/>
              </a:path>
            </a:pathLst>
          </a:custGeom>
          <a:ln w="285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424137" y="4084024"/>
            <a:ext cx="1091565" cy="369570"/>
          </a:xfrm>
          <a:prstGeom prst="rect">
            <a:avLst/>
          </a:prstGeom>
          <a:solidFill>
            <a:srgbClr val="FFFFFF">
              <a:alpha val="50199"/>
            </a:srgbClr>
          </a:solidFill>
        </p:spPr>
        <p:txBody>
          <a:bodyPr vert="horz" wrap="square" lIns="0" tIns="33655" rIns="0" bIns="0" rtlCol="0">
            <a:spAutoFit/>
          </a:bodyPr>
          <a:lstStyle/>
          <a:p>
            <a:pPr marL="121285">
              <a:lnSpc>
                <a:spcPct val="100000"/>
              </a:lnSpc>
              <a:spcBef>
                <a:spcPts val="265"/>
              </a:spcBef>
            </a:pPr>
            <a:r>
              <a:rPr sz="1800" spc="-10" dirty="0">
                <a:latin typeface="Calibri"/>
                <a:cs typeface="Calibri"/>
              </a:rPr>
              <a:t>Jumeirah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9187384" y="1595706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79" h="766444">
                <a:moveTo>
                  <a:pt x="408906" y="0"/>
                </a:moveTo>
                <a:lnTo>
                  <a:pt x="361219" y="2576"/>
                </a:lnTo>
                <a:lnTo>
                  <a:pt x="315148" y="10116"/>
                </a:lnTo>
                <a:lnTo>
                  <a:pt x="270999" y="22330"/>
                </a:lnTo>
                <a:lnTo>
                  <a:pt x="229079" y="38931"/>
                </a:lnTo>
                <a:lnTo>
                  <a:pt x="189696" y="59633"/>
                </a:lnTo>
                <a:lnTo>
                  <a:pt x="153156" y="84147"/>
                </a:lnTo>
                <a:lnTo>
                  <a:pt x="119765" y="112186"/>
                </a:lnTo>
                <a:lnTo>
                  <a:pt x="89832" y="143463"/>
                </a:lnTo>
                <a:lnTo>
                  <a:pt x="63661" y="177691"/>
                </a:lnTo>
                <a:lnTo>
                  <a:pt x="41561" y="214582"/>
                </a:lnTo>
                <a:lnTo>
                  <a:pt x="23838" y="253848"/>
                </a:lnTo>
                <a:lnTo>
                  <a:pt x="10799" y="295203"/>
                </a:lnTo>
                <a:lnTo>
                  <a:pt x="2751" y="338359"/>
                </a:lnTo>
                <a:lnTo>
                  <a:pt x="0" y="383028"/>
                </a:lnTo>
                <a:lnTo>
                  <a:pt x="2751" y="427697"/>
                </a:lnTo>
                <a:lnTo>
                  <a:pt x="10799" y="470852"/>
                </a:lnTo>
                <a:lnTo>
                  <a:pt x="23838" y="512207"/>
                </a:lnTo>
                <a:lnTo>
                  <a:pt x="41561" y="551473"/>
                </a:lnTo>
                <a:lnTo>
                  <a:pt x="63661" y="588364"/>
                </a:lnTo>
                <a:lnTo>
                  <a:pt x="89832" y="622592"/>
                </a:lnTo>
                <a:lnTo>
                  <a:pt x="119765" y="653869"/>
                </a:lnTo>
                <a:lnTo>
                  <a:pt x="153156" y="681908"/>
                </a:lnTo>
                <a:lnTo>
                  <a:pt x="189696" y="706422"/>
                </a:lnTo>
                <a:lnTo>
                  <a:pt x="229079" y="727123"/>
                </a:lnTo>
                <a:lnTo>
                  <a:pt x="270999" y="743725"/>
                </a:lnTo>
                <a:lnTo>
                  <a:pt x="315148" y="755939"/>
                </a:lnTo>
                <a:lnTo>
                  <a:pt x="361219" y="763478"/>
                </a:lnTo>
                <a:lnTo>
                  <a:pt x="408906" y="766055"/>
                </a:lnTo>
                <a:lnTo>
                  <a:pt x="456594" y="763478"/>
                </a:lnTo>
                <a:lnTo>
                  <a:pt x="502665" y="755939"/>
                </a:lnTo>
                <a:lnTo>
                  <a:pt x="546814" y="743725"/>
                </a:lnTo>
                <a:lnTo>
                  <a:pt x="588734" y="727123"/>
                </a:lnTo>
                <a:lnTo>
                  <a:pt x="628117" y="706422"/>
                </a:lnTo>
                <a:lnTo>
                  <a:pt x="664657" y="681908"/>
                </a:lnTo>
                <a:lnTo>
                  <a:pt x="698048" y="653869"/>
                </a:lnTo>
                <a:lnTo>
                  <a:pt x="727981" y="622592"/>
                </a:lnTo>
                <a:lnTo>
                  <a:pt x="754152" y="588364"/>
                </a:lnTo>
                <a:lnTo>
                  <a:pt x="776252" y="551473"/>
                </a:lnTo>
                <a:lnTo>
                  <a:pt x="793975" y="512207"/>
                </a:lnTo>
                <a:lnTo>
                  <a:pt x="807014" y="470852"/>
                </a:lnTo>
                <a:lnTo>
                  <a:pt x="815062" y="427697"/>
                </a:lnTo>
                <a:lnTo>
                  <a:pt x="817813" y="383028"/>
                </a:lnTo>
                <a:lnTo>
                  <a:pt x="815062" y="338359"/>
                </a:lnTo>
                <a:lnTo>
                  <a:pt x="807014" y="295203"/>
                </a:lnTo>
                <a:lnTo>
                  <a:pt x="793975" y="253848"/>
                </a:lnTo>
                <a:lnTo>
                  <a:pt x="776252" y="214582"/>
                </a:lnTo>
                <a:lnTo>
                  <a:pt x="754152" y="177691"/>
                </a:lnTo>
                <a:lnTo>
                  <a:pt x="727981" y="143463"/>
                </a:lnTo>
                <a:lnTo>
                  <a:pt x="698048" y="112186"/>
                </a:lnTo>
                <a:lnTo>
                  <a:pt x="664657" y="84147"/>
                </a:lnTo>
                <a:lnTo>
                  <a:pt x="628117" y="59633"/>
                </a:lnTo>
                <a:lnTo>
                  <a:pt x="588734" y="38931"/>
                </a:lnTo>
                <a:lnTo>
                  <a:pt x="546814" y="22330"/>
                </a:lnTo>
                <a:lnTo>
                  <a:pt x="502665" y="10116"/>
                </a:lnTo>
                <a:lnTo>
                  <a:pt x="456594" y="2576"/>
                </a:lnTo>
                <a:lnTo>
                  <a:pt x="408906" y="0"/>
                </a:lnTo>
                <a:close/>
              </a:path>
            </a:pathLst>
          </a:custGeom>
          <a:solidFill>
            <a:srgbClr val="FFFF00">
              <a:alpha val="3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187384" y="1595706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79" h="766444">
                <a:moveTo>
                  <a:pt x="0" y="383027"/>
                </a:moveTo>
                <a:lnTo>
                  <a:pt x="2751" y="338358"/>
                </a:lnTo>
                <a:lnTo>
                  <a:pt x="10799" y="295202"/>
                </a:lnTo>
                <a:lnTo>
                  <a:pt x="23838" y="253848"/>
                </a:lnTo>
                <a:lnTo>
                  <a:pt x="41561" y="214581"/>
                </a:lnTo>
                <a:lnTo>
                  <a:pt x="63661" y="177691"/>
                </a:lnTo>
                <a:lnTo>
                  <a:pt x="89832" y="143463"/>
                </a:lnTo>
                <a:lnTo>
                  <a:pt x="119766" y="112186"/>
                </a:lnTo>
                <a:lnTo>
                  <a:pt x="153156" y="84146"/>
                </a:lnTo>
                <a:lnTo>
                  <a:pt x="189697" y="59632"/>
                </a:lnTo>
                <a:lnTo>
                  <a:pt x="229080" y="38931"/>
                </a:lnTo>
                <a:lnTo>
                  <a:pt x="270999" y="22329"/>
                </a:lnTo>
                <a:lnTo>
                  <a:pt x="315148" y="10116"/>
                </a:lnTo>
                <a:lnTo>
                  <a:pt x="361220" y="2576"/>
                </a:lnTo>
                <a:lnTo>
                  <a:pt x="408907" y="0"/>
                </a:lnTo>
                <a:lnTo>
                  <a:pt x="456594" y="2576"/>
                </a:lnTo>
                <a:lnTo>
                  <a:pt x="502666" y="10116"/>
                </a:lnTo>
                <a:lnTo>
                  <a:pt x="546815" y="22329"/>
                </a:lnTo>
                <a:lnTo>
                  <a:pt x="588734" y="38931"/>
                </a:lnTo>
                <a:lnTo>
                  <a:pt x="628117" y="59632"/>
                </a:lnTo>
                <a:lnTo>
                  <a:pt x="664658" y="84146"/>
                </a:lnTo>
                <a:lnTo>
                  <a:pt x="698048" y="112186"/>
                </a:lnTo>
                <a:lnTo>
                  <a:pt x="727982" y="143463"/>
                </a:lnTo>
                <a:lnTo>
                  <a:pt x="754153" y="177691"/>
                </a:lnTo>
                <a:lnTo>
                  <a:pt x="776253" y="214581"/>
                </a:lnTo>
                <a:lnTo>
                  <a:pt x="793976" y="253848"/>
                </a:lnTo>
                <a:lnTo>
                  <a:pt x="807015" y="295202"/>
                </a:lnTo>
                <a:lnTo>
                  <a:pt x="815063" y="338358"/>
                </a:lnTo>
                <a:lnTo>
                  <a:pt x="817815" y="383027"/>
                </a:lnTo>
                <a:lnTo>
                  <a:pt x="815063" y="427696"/>
                </a:lnTo>
                <a:lnTo>
                  <a:pt x="807015" y="470852"/>
                </a:lnTo>
                <a:lnTo>
                  <a:pt x="793976" y="512206"/>
                </a:lnTo>
                <a:lnTo>
                  <a:pt x="776253" y="551473"/>
                </a:lnTo>
                <a:lnTo>
                  <a:pt x="754153" y="588364"/>
                </a:lnTo>
                <a:lnTo>
                  <a:pt x="727982" y="622591"/>
                </a:lnTo>
                <a:lnTo>
                  <a:pt x="698048" y="653868"/>
                </a:lnTo>
                <a:lnTo>
                  <a:pt x="664658" y="681908"/>
                </a:lnTo>
                <a:lnTo>
                  <a:pt x="628117" y="706422"/>
                </a:lnTo>
                <a:lnTo>
                  <a:pt x="588734" y="727123"/>
                </a:lnTo>
                <a:lnTo>
                  <a:pt x="546815" y="743725"/>
                </a:lnTo>
                <a:lnTo>
                  <a:pt x="502666" y="755938"/>
                </a:lnTo>
                <a:lnTo>
                  <a:pt x="456594" y="763478"/>
                </a:lnTo>
                <a:lnTo>
                  <a:pt x="408907" y="766055"/>
                </a:lnTo>
                <a:lnTo>
                  <a:pt x="361220" y="763478"/>
                </a:lnTo>
                <a:lnTo>
                  <a:pt x="315148" y="755938"/>
                </a:lnTo>
                <a:lnTo>
                  <a:pt x="270999" y="743725"/>
                </a:lnTo>
                <a:lnTo>
                  <a:pt x="229080" y="727123"/>
                </a:lnTo>
                <a:lnTo>
                  <a:pt x="189697" y="706422"/>
                </a:lnTo>
                <a:lnTo>
                  <a:pt x="153156" y="681908"/>
                </a:lnTo>
                <a:lnTo>
                  <a:pt x="119766" y="653868"/>
                </a:lnTo>
                <a:lnTo>
                  <a:pt x="89832" y="622591"/>
                </a:lnTo>
                <a:lnTo>
                  <a:pt x="63661" y="588364"/>
                </a:lnTo>
                <a:lnTo>
                  <a:pt x="41561" y="551473"/>
                </a:lnTo>
                <a:lnTo>
                  <a:pt x="23838" y="512206"/>
                </a:lnTo>
                <a:lnTo>
                  <a:pt x="10799" y="470852"/>
                </a:lnTo>
                <a:lnTo>
                  <a:pt x="2751" y="427696"/>
                </a:lnTo>
                <a:lnTo>
                  <a:pt x="0" y="383027"/>
                </a:lnTo>
                <a:close/>
              </a:path>
            </a:pathLst>
          </a:custGeom>
          <a:ln w="285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9401849" y="2454261"/>
            <a:ext cx="902335" cy="369570"/>
          </a:xfrm>
          <a:prstGeom prst="rect">
            <a:avLst/>
          </a:prstGeom>
          <a:solidFill>
            <a:srgbClr val="FFFFFF">
              <a:alpha val="50199"/>
            </a:srgbClr>
          </a:solidFill>
        </p:spPr>
        <p:txBody>
          <a:bodyPr vert="horz" wrap="square" lIns="0" tIns="33019" rIns="0" bIns="0" rtlCol="0">
            <a:spAutoFit/>
          </a:bodyPr>
          <a:lstStyle/>
          <a:p>
            <a:pPr marL="142240">
              <a:lnSpc>
                <a:spcPct val="100000"/>
              </a:lnSpc>
              <a:spcBef>
                <a:spcPts val="259"/>
              </a:spcBef>
            </a:pPr>
            <a:r>
              <a:rPr sz="1800" spc="-5" dirty="0">
                <a:latin typeface="Calibri"/>
                <a:cs typeface="Calibri"/>
              </a:rPr>
              <a:t>Zabeel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126926" y="4765389"/>
            <a:ext cx="902335" cy="369570"/>
          </a:xfrm>
          <a:custGeom>
            <a:avLst/>
            <a:gdLst/>
            <a:ahLst/>
            <a:cxnLst/>
            <a:rect l="l" t="t" r="r" b="b"/>
            <a:pathLst>
              <a:path w="902335" h="369570">
                <a:moveTo>
                  <a:pt x="0" y="369332"/>
                </a:moveTo>
                <a:lnTo>
                  <a:pt x="901912" y="369332"/>
                </a:lnTo>
                <a:lnTo>
                  <a:pt x="901912" y="0"/>
                </a:lnTo>
                <a:lnTo>
                  <a:pt x="0" y="0"/>
                </a:lnTo>
                <a:lnTo>
                  <a:pt x="0" y="369332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3126926" y="4784852"/>
            <a:ext cx="9023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38760">
              <a:lnSpc>
                <a:spcPct val="100000"/>
              </a:lnSpc>
              <a:spcBef>
                <a:spcPts val="100"/>
              </a:spcBef>
            </a:pPr>
            <a:r>
              <a:rPr sz="1800" spc="-5" dirty="0">
                <a:latin typeface="Calibri"/>
                <a:cs typeface="Calibri"/>
              </a:rPr>
              <a:t>DIFC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610664" y="3684426"/>
            <a:ext cx="3612515" cy="1224915"/>
          </a:xfrm>
          <a:custGeom>
            <a:avLst/>
            <a:gdLst/>
            <a:ahLst/>
            <a:cxnLst/>
            <a:rect l="l" t="t" r="r" b="b"/>
            <a:pathLst>
              <a:path w="3612515" h="1224914">
                <a:moveTo>
                  <a:pt x="90678" y="1116114"/>
                </a:moveTo>
                <a:lnTo>
                  <a:pt x="0" y="1206158"/>
                </a:lnTo>
                <a:lnTo>
                  <a:pt x="126442" y="1224674"/>
                </a:lnTo>
                <a:lnTo>
                  <a:pt x="116486" y="1194452"/>
                </a:lnTo>
                <a:lnTo>
                  <a:pt x="96417" y="1194452"/>
                </a:lnTo>
                <a:lnTo>
                  <a:pt x="84495" y="1158265"/>
                </a:lnTo>
                <a:lnTo>
                  <a:pt x="102599" y="1152301"/>
                </a:lnTo>
                <a:lnTo>
                  <a:pt x="90678" y="1116114"/>
                </a:lnTo>
                <a:close/>
              </a:path>
              <a:path w="3612515" h="1224914">
                <a:moveTo>
                  <a:pt x="102599" y="1152301"/>
                </a:moveTo>
                <a:lnTo>
                  <a:pt x="84495" y="1158265"/>
                </a:lnTo>
                <a:lnTo>
                  <a:pt x="96417" y="1194452"/>
                </a:lnTo>
                <a:lnTo>
                  <a:pt x="114521" y="1188488"/>
                </a:lnTo>
                <a:lnTo>
                  <a:pt x="102599" y="1152301"/>
                </a:lnTo>
                <a:close/>
              </a:path>
              <a:path w="3612515" h="1224914">
                <a:moveTo>
                  <a:pt x="114521" y="1188488"/>
                </a:moveTo>
                <a:lnTo>
                  <a:pt x="96417" y="1194452"/>
                </a:lnTo>
                <a:lnTo>
                  <a:pt x="116486" y="1194452"/>
                </a:lnTo>
                <a:lnTo>
                  <a:pt x="114521" y="1188488"/>
                </a:lnTo>
                <a:close/>
              </a:path>
              <a:path w="3612515" h="1224914">
                <a:moveTo>
                  <a:pt x="3600339" y="0"/>
                </a:moveTo>
                <a:lnTo>
                  <a:pt x="102599" y="1152301"/>
                </a:lnTo>
                <a:lnTo>
                  <a:pt x="114521" y="1188488"/>
                </a:lnTo>
                <a:lnTo>
                  <a:pt x="3612261" y="36187"/>
                </a:lnTo>
                <a:lnTo>
                  <a:pt x="360033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494993" y="2247066"/>
            <a:ext cx="2812415" cy="1353820"/>
          </a:xfrm>
          <a:custGeom>
            <a:avLst/>
            <a:gdLst/>
            <a:ahLst/>
            <a:cxnLst/>
            <a:rect l="l" t="t" r="r" b="b"/>
            <a:pathLst>
              <a:path w="2812415" h="1353820">
                <a:moveTo>
                  <a:pt x="2700755" y="34405"/>
                </a:moveTo>
                <a:lnTo>
                  <a:pt x="0" y="1319115"/>
                </a:lnTo>
                <a:lnTo>
                  <a:pt x="16366" y="1353521"/>
                </a:lnTo>
                <a:lnTo>
                  <a:pt x="2717121" y="68811"/>
                </a:lnTo>
                <a:lnTo>
                  <a:pt x="2700755" y="34405"/>
                </a:lnTo>
                <a:close/>
              </a:path>
              <a:path w="2812415" h="1353820">
                <a:moveTo>
                  <a:pt x="2793634" y="26220"/>
                </a:moveTo>
                <a:lnTo>
                  <a:pt x="2717962" y="26220"/>
                </a:lnTo>
                <a:lnTo>
                  <a:pt x="2734329" y="60625"/>
                </a:lnTo>
                <a:lnTo>
                  <a:pt x="2717121" y="68811"/>
                </a:lnTo>
                <a:lnTo>
                  <a:pt x="2733488" y="103216"/>
                </a:lnTo>
                <a:lnTo>
                  <a:pt x="2793634" y="26220"/>
                </a:lnTo>
                <a:close/>
              </a:path>
              <a:path w="2812415" h="1353820">
                <a:moveTo>
                  <a:pt x="2717962" y="26220"/>
                </a:moveTo>
                <a:lnTo>
                  <a:pt x="2700755" y="34405"/>
                </a:lnTo>
                <a:lnTo>
                  <a:pt x="2717121" y="68811"/>
                </a:lnTo>
                <a:lnTo>
                  <a:pt x="2734329" y="60625"/>
                </a:lnTo>
                <a:lnTo>
                  <a:pt x="2717962" y="26220"/>
                </a:lnTo>
                <a:close/>
              </a:path>
              <a:path w="2812415" h="1353820">
                <a:moveTo>
                  <a:pt x="2684388" y="0"/>
                </a:moveTo>
                <a:lnTo>
                  <a:pt x="2700755" y="34405"/>
                </a:lnTo>
                <a:lnTo>
                  <a:pt x="2717962" y="26220"/>
                </a:lnTo>
                <a:lnTo>
                  <a:pt x="2793634" y="26220"/>
                </a:lnTo>
                <a:lnTo>
                  <a:pt x="2812155" y="2509"/>
                </a:lnTo>
                <a:lnTo>
                  <a:pt x="268438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369636" y="6130597"/>
            <a:ext cx="1694814" cy="369570"/>
          </a:xfrm>
          <a:custGeom>
            <a:avLst/>
            <a:gdLst/>
            <a:ahLst/>
            <a:cxnLst/>
            <a:rect l="l" t="t" r="r" b="b"/>
            <a:pathLst>
              <a:path w="1694815" h="369570">
                <a:moveTo>
                  <a:pt x="0" y="369332"/>
                </a:moveTo>
                <a:lnTo>
                  <a:pt x="1694654" y="369332"/>
                </a:lnTo>
                <a:lnTo>
                  <a:pt x="1694654" y="0"/>
                </a:lnTo>
                <a:lnTo>
                  <a:pt x="0" y="0"/>
                </a:lnTo>
                <a:lnTo>
                  <a:pt x="0" y="369332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5636605" y="6150355"/>
            <a:ext cx="11614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0" dirty="0">
                <a:latin typeface="Calibri"/>
                <a:cs typeface="Calibri"/>
              </a:rPr>
              <a:t>‘Downtown’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6169727" y="3804792"/>
            <a:ext cx="203200" cy="1606550"/>
          </a:xfrm>
          <a:custGeom>
            <a:avLst/>
            <a:gdLst/>
            <a:ahLst/>
            <a:cxnLst/>
            <a:rect l="l" t="t" r="r" b="b"/>
            <a:pathLst>
              <a:path w="203200" h="1606550">
                <a:moveTo>
                  <a:pt x="0" y="1487257"/>
                </a:moveTo>
                <a:lnTo>
                  <a:pt x="47236" y="1605997"/>
                </a:lnTo>
                <a:lnTo>
                  <a:pt x="104260" y="1512710"/>
                </a:lnTo>
                <a:lnTo>
                  <a:pt x="74306" y="1512710"/>
                </a:lnTo>
                <a:lnTo>
                  <a:pt x="36343" y="1509475"/>
                </a:lnTo>
                <a:lnTo>
                  <a:pt x="37961" y="1490493"/>
                </a:lnTo>
                <a:lnTo>
                  <a:pt x="0" y="1487257"/>
                </a:lnTo>
                <a:close/>
              </a:path>
              <a:path w="203200" h="1606550">
                <a:moveTo>
                  <a:pt x="37961" y="1490493"/>
                </a:moveTo>
                <a:lnTo>
                  <a:pt x="36343" y="1509475"/>
                </a:lnTo>
                <a:lnTo>
                  <a:pt x="74306" y="1512710"/>
                </a:lnTo>
                <a:lnTo>
                  <a:pt x="75924" y="1493728"/>
                </a:lnTo>
                <a:lnTo>
                  <a:pt x="37961" y="1490493"/>
                </a:lnTo>
                <a:close/>
              </a:path>
              <a:path w="203200" h="1606550">
                <a:moveTo>
                  <a:pt x="75924" y="1493728"/>
                </a:moveTo>
                <a:lnTo>
                  <a:pt x="74306" y="1512710"/>
                </a:lnTo>
                <a:lnTo>
                  <a:pt x="104260" y="1512710"/>
                </a:lnTo>
                <a:lnTo>
                  <a:pt x="113885" y="1496964"/>
                </a:lnTo>
                <a:lnTo>
                  <a:pt x="75924" y="1493728"/>
                </a:lnTo>
                <a:close/>
              </a:path>
              <a:path w="203200" h="1606550">
                <a:moveTo>
                  <a:pt x="165003" y="0"/>
                </a:moveTo>
                <a:lnTo>
                  <a:pt x="37961" y="1490493"/>
                </a:lnTo>
                <a:lnTo>
                  <a:pt x="75924" y="1493728"/>
                </a:lnTo>
                <a:lnTo>
                  <a:pt x="202966" y="3235"/>
                </a:lnTo>
                <a:lnTo>
                  <a:pt x="16500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101679" y="4038779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272093" y="0"/>
                </a:moveTo>
                <a:lnTo>
                  <a:pt x="227958" y="3718"/>
                </a:lnTo>
                <a:lnTo>
                  <a:pt x="186091" y="14484"/>
                </a:lnTo>
                <a:lnTo>
                  <a:pt x="147051" y="31711"/>
                </a:lnTo>
                <a:lnTo>
                  <a:pt x="111398" y="54816"/>
                </a:lnTo>
                <a:lnTo>
                  <a:pt x="79694" y="83214"/>
                </a:lnTo>
                <a:lnTo>
                  <a:pt x="52498" y="116318"/>
                </a:lnTo>
                <a:lnTo>
                  <a:pt x="30370" y="153545"/>
                </a:lnTo>
                <a:lnTo>
                  <a:pt x="13871" y="194310"/>
                </a:lnTo>
                <a:lnTo>
                  <a:pt x="3561" y="238027"/>
                </a:lnTo>
                <a:lnTo>
                  <a:pt x="0" y="284111"/>
                </a:lnTo>
                <a:lnTo>
                  <a:pt x="3561" y="330196"/>
                </a:lnTo>
                <a:lnTo>
                  <a:pt x="13871" y="373913"/>
                </a:lnTo>
                <a:lnTo>
                  <a:pt x="30370" y="414677"/>
                </a:lnTo>
                <a:lnTo>
                  <a:pt x="52498" y="451904"/>
                </a:lnTo>
                <a:lnTo>
                  <a:pt x="79694" y="485009"/>
                </a:lnTo>
                <a:lnTo>
                  <a:pt x="111398" y="513406"/>
                </a:lnTo>
                <a:lnTo>
                  <a:pt x="147051" y="536511"/>
                </a:lnTo>
                <a:lnTo>
                  <a:pt x="186091" y="553739"/>
                </a:lnTo>
                <a:lnTo>
                  <a:pt x="227958" y="564504"/>
                </a:lnTo>
                <a:lnTo>
                  <a:pt x="272093" y="568223"/>
                </a:lnTo>
                <a:lnTo>
                  <a:pt x="316228" y="564504"/>
                </a:lnTo>
                <a:lnTo>
                  <a:pt x="358096" y="553739"/>
                </a:lnTo>
                <a:lnTo>
                  <a:pt x="397136" y="536511"/>
                </a:lnTo>
                <a:lnTo>
                  <a:pt x="432788" y="513406"/>
                </a:lnTo>
                <a:lnTo>
                  <a:pt x="464492" y="485009"/>
                </a:lnTo>
                <a:lnTo>
                  <a:pt x="491688" y="451904"/>
                </a:lnTo>
                <a:lnTo>
                  <a:pt x="513816" y="414677"/>
                </a:lnTo>
                <a:lnTo>
                  <a:pt x="530315" y="373913"/>
                </a:lnTo>
                <a:lnTo>
                  <a:pt x="540626" y="330196"/>
                </a:lnTo>
                <a:lnTo>
                  <a:pt x="544187" y="284111"/>
                </a:lnTo>
                <a:lnTo>
                  <a:pt x="540626" y="238027"/>
                </a:lnTo>
                <a:lnTo>
                  <a:pt x="530315" y="194310"/>
                </a:lnTo>
                <a:lnTo>
                  <a:pt x="513816" y="153545"/>
                </a:lnTo>
                <a:lnTo>
                  <a:pt x="491688" y="116318"/>
                </a:lnTo>
                <a:lnTo>
                  <a:pt x="464492" y="83214"/>
                </a:lnTo>
                <a:lnTo>
                  <a:pt x="432788" y="54816"/>
                </a:lnTo>
                <a:lnTo>
                  <a:pt x="397136" y="31711"/>
                </a:lnTo>
                <a:lnTo>
                  <a:pt x="358096" y="14484"/>
                </a:lnTo>
                <a:lnTo>
                  <a:pt x="316228" y="3718"/>
                </a:lnTo>
                <a:lnTo>
                  <a:pt x="27209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101679" y="4038779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0" y="284112"/>
                </a:moveTo>
                <a:lnTo>
                  <a:pt x="3561" y="238027"/>
                </a:lnTo>
                <a:lnTo>
                  <a:pt x="13871" y="194310"/>
                </a:lnTo>
                <a:lnTo>
                  <a:pt x="30370" y="153546"/>
                </a:lnTo>
                <a:lnTo>
                  <a:pt x="52498" y="116319"/>
                </a:lnTo>
                <a:lnTo>
                  <a:pt x="79694" y="83214"/>
                </a:lnTo>
                <a:lnTo>
                  <a:pt x="111398" y="54817"/>
                </a:lnTo>
                <a:lnTo>
                  <a:pt x="147050" y="31712"/>
                </a:lnTo>
                <a:lnTo>
                  <a:pt x="186090" y="14484"/>
                </a:lnTo>
                <a:lnTo>
                  <a:pt x="227958" y="3718"/>
                </a:lnTo>
                <a:lnTo>
                  <a:pt x="272093" y="0"/>
                </a:lnTo>
                <a:lnTo>
                  <a:pt x="316228" y="3718"/>
                </a:lnTo>
                <a:lnTo>
                  <a:pt x="358096" y="14484"/>
                </a:lnTo>
                <a:lnTo>
                  <a:pt x="397136" y="31712"/>
                </a:lnTo>
                <a:lnTo>
                  <a:pt x="432788" y="54817"/>
                </a:lnTo>
                <a:lnTo>
                  <a:pt x="464492" y="83214"/>
                </a:lnTo>
                <a:lnTo>
                  <a:pt x="491688" y="116319"/>
                </a:lnTo>
                <a:lnTo>
                  <a:pt x="513816" y="153546"/>
                </a:lnTo>
                <a:lnTo>
                  <a:pt x="530315" y="194310"/>
                </a:lnTo>
                <a:lnTo>
                  <a:pt x="540625" y="238027"/>
                </a:lnTo>
                <a:lnTo>
                  <a:pt x="544187" y="284112"/>
                </a:lnTo>
                <a:lnTo>
                  <a:pt x="540625" y="330196"/>
                </a:lnTo>
                <a:lnTo>
                  <a:pt x="530315" y="373913"/>
                </a:lnTo>
                <a:lnTo>
                  <a:pt x="513816" y="414677"/>
                </a:lnTo>
                <a:lnTo>
                  <a:pt x="491688" y="451904"/>
                </a:lnTo>
                <a:lnTo>
                  <a:pt x="464492" y="485009"/>
                </a:lnTo>
                <a:lnTo>
                  <a:pt x="432788" y="513406"/>
                </a:lnTo>
                <a:lnTo>
                  <a:pt x="397136" y="536511"/>
                </a:lnTo>
                <a:lnTo>
                  <a:pt x="358096" y="553739"/>
                </a:lnTo>
                <a:lnTo>
                  <a:pt x="316228" y="564505"/>
                </a:lnTo>
                <a:lnTo>
                  <a:pt x="272093" y="568224"/>
                </a:lnTo>
                <a:lnTo>
                  <a:pt x="227958" y="564505"/>
                </a:lnTo>
                <a:lnTo>
                  <a:pt x="186090" y="553739"/>
                </a:lnTo>
                <a:lnTo>
                  <a:pt x="147050" y="536511"/>
                </a:lnTo>
                <a:lnTo>
                  <a:pt x="111398" y="513406"/>
                </a:lnTo>
                <a:lnTo>
                  <a:pt x="79694" y="485009"/>
                </a:lnTo>
                <a:lnTo>
                  <a:pt x="52498" y="451904"/>
                </a:lnTo>
                <a:lnTo>
                  <a:pt x="30370" y="414677"/>
                </a:lnTo>
                <a:lnTo>
                  <a:pt x="13871" y="373913"/>
                </a:lnTo>
                <a:lnTo>
                  <a:pt x="3561" y="330196"/>
                </a:lnTo>
                <a:lnTo>
                  <a:pt x="0" y="284112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4245979" y="4082796"/>
            <a:ext cx="256540" cy="4552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Calibri"/>
                <a:cs typeface="Calibri"/>
              </a:rPr>
              <a:t>3.5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1400" b="1" dirty="0">
                <a:solidFill>
                  <a:srgbClr val="FFFFFF"/>
                </a:solidFill>
                <a:latin typeface="Calibri"/>
                <a:cs typeface="Calibri"/>
              </a:rPr>
              <a:t>km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633069" y="2632368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272093" y="0"/>
                </a:moveTo>
                <a:lnTo>
                  <a:pt x="227958" y="3718"/>
                </a:lnTo>
                <a:lnTo>
                  <a:pt x="186090" y="14484"/>
                </a:lnTo>
                <a:lnTo>
                  <a:pt x="147050" y="31712"/>
                </a:lnTo>
                <a:lnTo>
                  <a:pt x="111398" y="54817"/>
                </a:lnTo>
                <a:lnTo>
                  <a:pt x="79694" y="83214"/>
                </a:lnTo>
                <a:lnTo>
                  <a:pt x="52498" y="116319"/>
                </a:lnTo>
                <a:lnTo>
                  <a:pt x="30370" y="153546"/>
                </a:lnTo>
                <a:lnTo>
                  <a:pt x="13871" y="194311"/>
                </a:lnTo>
                <a:lnTo>
                  <a:pt x="3561" y="238028"/>
                </a:lnTo>
                <a:lnTo>
                  <a:pt x="0" y="284112"/>
                </a:lnTo>
                <a:lnTo>
                  <a:pt x="3561" y="330197"/>
                </a:lnTo>
                <a:lnTo>
                  <a:pt x="13871" y="373913"/>
                </a:lnTo>
                <a:lnTo>
                  <a:pt x="30370" y="414678"/>
                </a:lnTo>
                <a:lnTo>
                  <a:pt x="52498" y="451905"/>
                </a:lnTo>
                <a:lnTo>
                  <a:pt x="79694" y="485009"/>
                </a:lnTo>
                <a:lnTo>
                  <a:pt x="111398" y="513407"/>
                </a:lnTo>
                <a:lnTo>
                  <a:pt x="147050" y="536512"/>
                </a:lnTo>
                <a:lnTo>
                  <a:pt x="186090" y="553740"/>
                </a:lnTo>
                <a:lnTo>
                  <a:pt x="227958" y="564506"/>
                </a:lnTo>
                <a:lnTo>
                  <a:pt x="272093" y="568224"/>
                </a:lnTo>
                <a:lnTo>
                  <a:pt x="316228" y="564506"/>
                </a:lnTo>
                <a:lnTo>
                  <a:pt x="358096" y="553740"/>
                </a:lnTo>
                <a:lnTo>
                  <a:pt x="397135" y="536512"/>
                </a:lnTo>
                <a:lnTo>
                  <a:pt x="432788" y="513407"/>
                </a:lnTo>
                <a:lnTo>
                  <a:pt x="464492" y="485009"/>
                </a:lnTo>
                <a:lnTo>
                  <a:pt x="491688" y="451905"/>
                </a:lnTo>
                <a:lnTo>
                  <a:pt x="513815" y="414678"/>
                </a:lnTo>
                <a:lnTo>
                  <a:pt x="530314" y="373913"/>
                </a:lnTo>
                <a:lnTo>
                  <a:pt x="540624" y="330197"/>
                </a:lnTo>
                <a:lnTo>
                  <a:pt x="544186" y="284112"/>
                </a:lnTo>
                <a:lnTo>
                  <a:pt x="540624" y="238028"/>
                </a:lnTo>
                <a:lnTo>
                  <a:pt x="530314" y="194311"/>
                </a:lnTo>
                <a:lnTo>
                  <a:pt x="513815" y="153546"/>
                </a:lnTo>
                <a:lnTo>
                  <a:pt x="491688" y="116319"/>
                </a:lnTo>
                <a:lnTo>
                  <a:pt x="464492" y="83214"/>
                </a:lnTo>
                <a:lnTo>
                  <a:pt x="432788" y="54817"/>
                </a:lnTo>
                <a:lnTo>
                  <a:pt x="397135" y="31712"/>
                </a:lnTo>
                <a:lnTo>
                  <a:pt x="358096" y="14484"/>
                </a:lnTo>
                <a:lnTo>
                  <a:pt x="316228" y="3718"/>
                </a:lnTo>
                <a:lnTo>
                  <a:pt x="27209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633069" y="2632368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0" y="284112"/>
                </a:moveTo>
                <a:lnTo>
                  <a:pt x="3561" y="238027"/>
                </a:lnTo>
                <a:lnTo>
                  <a:pt x="13871" y="194310"/>
                </a:lnTo>
                <a:lnTo>
                  <a:pt x="30370" y="153546"/>
                </a:lnTo>
                <a:lnTo>
                  <a:pt x="52498" y="116319"/>
                </a:lnTo>
                <a:lnTo>
                  <a:pt x="79694" y="83214"/>
                </a:lnTo>
                <a:lnTo>
                  <a:pt x="111398" y="54817"/>
                </a:lnTo>
                <a:lnTo>
                  <a:pt x="147050" y="31712"/>
                </a:lnTo>
                <a:lnTo>
                  <a:pt x="186090" y="14484"/>
                </a:lnTo>
                <a:lnTo>
                  <a:pt x="227958" y="3718"/>
                </a:lnTo>
                <a:lnTo>
                  <a:pt x="272093" y="0"/>
                </a:lnTo>
                <a:lnTo>
                  <a:pt x="316228" y="3718"/>
                </a:lnTo>
                <a:lnTo>
                  <a:pt x="358096" y="14484"/>
                </a:lnTo>
                <a:lnTo>
                  <a:pt x="397136" y="31712"/>
                </a:lnTo>
                <a:lnTo>
                  <a:pt x="432788" y="54817"/>
                </a:lnTo>
                <a:lnTo>
                  <a:pt x="464492" y="83214"/>
                </a:lnTo>
                <a:lnTo>
                  <a:pt x="491688" y="116319"/>
                </a:lnTo>
                <a:lnTo>
                  <a:pt x="513816" y="153546"/>
                </a:lnTo>
                <a:lnTo>
                  <a:pt x="530315" y="194310"/>
                </a:lnTo>
                <a:lnTo>
                  <a:pt x="540625" y="238027"/>
                </a:lnTo>
                <a:lnTo>
                  <a:pt x="544187" y="284112"/>
                </a:lnTo>
                <a:lnTo>
                  <a:pt x="540625" y="330196"/>
                </a:lnTo>
                <a:lnTo>
                  <a:pt x="530315" y="373913"/>
                </a:lnTo>
                <a:lnTo>
                  <a:pt x="513816" y="414677"/>
                </a:lnTo>
                <a:lnTo>
                  <a:pt x="491688" y="451904"/>
                </a:lnTo>
                <a:lnTo>
                  <a:pt x="464492" y="485009"/>
                </a:lnTo>
                <a:lnTo>
                  <a:pt x="432788" y="513406"/>
                </a:lnTo>
                <a:lnTo>
                  <a:pt x="397136" y="536511"/>
                </a:lnTo>
                <a:lnTo>
                  <a:pt x="358096" y="553739"/>
                </a:lnTo>
                <a:lnTo>
                  <a:pt x="316228" y="564505"/>
                </a:lnTo>
                <a:lnTo>
                  <a:pt x="272093" y="568224"/>
                </a:lnTo>
                <a:lnTo>
                  <a:pt x="227958" y="564505"/>
                </a:lnTo>
                <a:lnTo>
                  <a:pt x="186090" y="553739"/>
                </a:lnTo>
                <a:lnTo>
                  <a:pt x="147050" y="536511"/>
                </a:lnTo>
                <a:lnTo>
                  <a:pt x="111398" y="513406"/>
                </a:lnTo>
                <a:lnTo>
                  <a:pt x="79694" y="485009"/>
                </a:lnTo>
                <a:lnTo>
                  <a:pt x="52498" y="451904"/>
                </a:lnTo>
                <a:lnTo>
                  <a:pt x="30370" y="414677"/>
                </a:lnTo>
                <a:lnTo>
                  <a:pt x="13871" y="373913"/>
                </a:lnTo>
                <a:lnTo>
                  <a:pt x="3561" y="330196"/>
                </a:lnTo>
                <a:lnTo>
                  <a:pt x="0" y="284112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7712280" y="2784347"/>
            <a:ext cx="38671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r>
              <a:rPr sz="1400" b="1" spc="-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400" b="1" dirty="0">
                <a:solidFill>
                  <a:srgbClr val="FFFFFF"/>
                </a:solidFill>
                <a:latin typeface="Calibri"/>
                <a:cs typeface="Calibri"/>
              </a:rPr>
              <a:t>km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6018372" y="4268689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272093" y="0"/>
                </a:moveTo>
                <a:lnTo>
                  <a:pt x="227958" y="3718"/>
                </a:lnTo>
                <a:lnTo>
                  <a:pt x="186091" y="14484"/>
                </a:lnTo>
                <a:lnTo>
                  <a:pt x="147051" y="31712"/>
                </a:lnTo>
                <a:lnTo>
                  <a:pt x="111398" y="54817"/>
                </a:lnTo>
                <a:lnTo>
                  <a:pt x="79694" y="83214"/>
                </a:lnTo>
                <a:lnTo>
                  <a:pt x="52498" y="116319"/>
                </a:lnTo>
                <a:lnTo>
                  <a:pt x="30370" y="153546"/>
                </a:lnTo>
                <a:lnTo>
                  <a:pt x="13871" y="194311"/>
                </a:lnTo>
                <a:lnTo>
                  <a:pt x="3561" y="238028"/>
                </a:lnTo>
                <a:lnTo>
                  <a:pt x="0" y="284112"/>
                </a:lnTo>
                <a:lnTo>
                  <a:pt x="3561" y="330197"/>
                </a:lnTo>
                <a:lnTo>
                  <a:pt x="13871" y="373913"/>
                </a:lnTo>
                <a:lnTo>
                  <a:pt x="30370" y="414678"/>
                </a:lnTo>
                <a:lnTo>
                  <a:pt x="52498" y="451905"/>
                </a:lnTo>
                <a:lnTo>
                  <a:pt x="79694" y="485009"/>
                </a:lnTo>
                <a:lnTo>
                  <a:pt x="111398" y="513407"/>
                </a:lnTo>
                <a:lnTo>
                  <a:pt x="147051" y="536512"/>
                </a:lnTo>
                <a:lnTo>
                  <a:pt x="186091" y="553740"/>
                </a:lnTo>
                <a:lnTo>
                  <a:pt x="227958" y="564506"/>
                </a:lnTo>
                <a:lnTo>
                  <a:pt x="272093" y="568224"/>
                </a:lnTo>
                <a:lnTo>
                  <a:pt x="316228" y="564506"/>
                </a:lnTo>
                <a:lnTo>
                  <a:pt x="358096" y="553740"/>
                </a:lnTo>
                <a:lnTo>
                  <a:pt x="397136" y="536512"/>
                </a:lnTo>
                <a:lnTo>
                  <a:pt x="432788" y="513407"/>
                </a:lnTo>
                <a:lnTo>
                  <a:pt x="464492" y="485009"/>
                </a:lnTo>
                <a:lnTo>
                  <a:pt x="491688" y="451905"/>
                </a:lnTo>
                <a:lnTo>
                  <a:pt x="513816" y="414678"/>
                </a:lnTo>
                <a:lnTo>
                  <a:pt x="530315" y="373913"/>
                </a:lnTo>
                <a:lnTo>
                  <a:pt x="540626" y="330197"/>
                </a:lnTo>
                <a:lnTo>
                  <a:pt x="544187" y="284112"/>
                </a:lnTo>
                <a:lnTo>
                  <a:pt x="540626" y="238028"/>
                </a:lnTo>
                <a:lnTo>
                  <a:pt x="530315" y="194311"/>
                </a:lnTo>
                <a:lnTo>
                  <a:pt x="513816" y="153546"/>
                </a:lnTo>
                <a:lnTo>
                  <a:pt x="491688" y="116319"/>
                </a:lnTo>
                <a:lnTo>
                  <a:pt x="464492" y="83214"/>
                </a:lnTo>
                <a:lnTo>
                  <a:pt x="432788" y="54817"/>
                </a:lnTo>
                <a:lnTo>
                  <a:pt x="397136" y="31712"/>
                </a:lnTo>
                <a:lnTo>
                  <a:pt x="358096" y="14484"/>
                </a:lnTo>
                <a:lnTo>
                  <a:pt x="316228" y="3718"/>
                </a:lnTo>
                <a:lnTo>
                  <a:pt x="27209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6018372" y="4268689"/>
            <a:ext cx="544195" cy="568325"/>
          </a:xfrm>
          <a:custGeom>
            <a:avLst/>
            <a:gdLst/>
            <a:ahLst/>
            <a:cxnLst/>
            <a:rect l="l" t="t" r="r" b="b"/>
            <a:pathLst>
              <a:path w="544195" h="568325">
                <a:moveTo>
                  <a:pt x="0" y="284112"/>
                </a:moveTo>
                <a:lnTo>
                  <a:pt x="3561" y="238027"/>
                </a:lnTo>
                <a:lnTo>
                  <a:pt x="13871" y="194310"/>
                </a:lnTo>
                <a:lnTo>
                  <a:pt x="30370" y="153546"/>
                </a:lnTo>
                <a:lnTo>
                  <a:pt x="52498" y="116319"/>
                </a:lnTo>
                <a:lnTo>
                  <a:pt x="79694" y="83214"/>
                </a:lnTo>
                <a:lnTo>
                  <a:pt x="111398" y="54817"/>
                </a:lnTo>
                <a:lnTo>
                  <a:pt x="147050" y="31712"/>
                </a:lnTo>
                <a:lnTo>
                  <a:pt x="186090" y="14484"/>
                </a:lnTo>
                <a:lnTo>
                  <a:pt x="227958" y="3718"/>
                </a:lnTo>
                <a:lnTo>
                  <a:pt x="272093" y="0"/>
                </a:lnTo>
                <a:lnTo>
                  <a:pt x="316228" y="3718"/>
                </a:lnTo>
                <a:lnTo>
                  <a:pt x="358096" y="14484"/>
                </a:lnTo>
                <a:lnTo>
                  <a:pt x="397136" y="31712"/>
                </a:lnTo>
                <a:lnTo>
                  <a:pt x="432788" y="54817"/>
                </a:lnTo>
                <a:lnTo>
                  <a:pt x="464492" y="83214"/>
                </a:lnTo>
                <a:lnTo>
                  <a:pt x="491688" y="116319"/>
                </a:lnTo>
                <a:lnTo>
                  <a:pt x="513816" y="153546"/>
                </a:lnTo>
                <a:lnTo>
                  <a:pt x="530315" y="194310"/>
                </a:lnTo>
                <a:lnTo>
                  <a:pt x="540625" y="238027"/>
                </a:lnTo>
                <a:lnTo>
                  <a:pt x="544187" y="284112"/>
                </a:lnTo>
                <a:lnTo>
                  <a:pt x="540625" y="330196"/>
                </a:lnTo>
                <a:lnTo>
                  <a:pt x="530315" y="373913"/>
                </a:lnTo>
                <a:lnTo>
                  <a:pt x="513816" y="414677"/>
                </a:lnTo>
                <a:lnTo>
                  <a:pt x="491688" y="451904"/>
                </a:lnTo>
                <a:lnTo>
                  <a:pt x="464492" y="485009"/>
                </a:lnTo>
                <a:lnTo>
                  <a:pt x="432788" y="513406"/>
                </a:lnTo>
                <a:lnTo>
                  <a:pt x="397136" y="536511"/>
                </a:lnTo>
                <a:lnTo>
                  <a:pt x="358096" y="553739"/>
                </a:lnTo>
                <a:lnTo>
                  <a:pt x="316228" y="564505"/>
                </a:lnTo>
                <a:lnTo>
                  <a:pt x="272093" y="568224"/>
                </a:lnTo>
                <a:lnTo>
                  <a:pt x="227958" y="564505"/>
                </a:lnTo>
                <a:lnTo>
                  <a:pt x="186090" y="553739"/>
                </a:lnTo>
                <a:lnTo>
                  <a:pt x="147050" y="536511"/>
                </a:lnTo>
                <a:lnTo>
                  <a:pt x="111398" y="513406"/>
                </a:lnTo>
                <a:lnTo>
                  <a:pt x="79694" y="485009"/>
                </a:lnTo>
                <a:lnTo>
                  <a:pt x="52498" y="451904"/>
                </a:lnTo>
                <a:lnTo>
                  <a:pt x="30370" y="414677"/>
                </a:lnTo>
                <a:lnTo>
                  <a:pt x="13871" y="373913"/>
                </a:lnTo>
                <a:lnTo>
                  <a:pt x="3561" y="330196"/>
                </a:lnTo>
                <a:lnTo>
                  <a:pt x="0" y="284112"/>
                </a:lnTo>
                <a:close/>
              </a:path>
            </a:pathLst>
          </a:custGeom>
          <a:ln w="12700">
            <a:solidFill>
              <a:srgbClr val="2F528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6162672" y="4314444"/>
            <a:ext cx="256540" cy="4552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Calibri"/>
                <a:cs typeface="Calibri"/>
              </a:rPr>
              <a:t>1.5</a:t>
            </a:r>
            <a:endParaRPr sz="1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1400" b="1" dirty="0">
                <a:solidFill>
                  <a:srgbClr val="FFFFFF"/>
                </a:solidFill>
                <a:latin typeface="Calibri"/>
                <a:cs typeface="Calibri"/>
              </a:rPr>
              <a:t>km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5808055" y="5410790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79" h="766445">
                <a:moveTo>
                  <a:pt x="408906" y="0"/>
                </a:moveTo>
                <a:lnTo>
                  <a:pt x="361219" y="2576"/>
                </a:lnTo>
                <a:lnTo>
                  <a:pt x="315148" y="10116"/>
                </a:lnTo>
                <a:lnTo>
                  <a:pt x="270999" y="22329"/>
                </a:lnTo>
                <a:lnTo>
                  <a:pt x="229080" y="38931"/>
                </a:lnTo>
                <a:lnTo>
                  <a:pt x="189696" y="59632"/>
                </a:lnTo>
                <a:lnTo>
                  <a:pt x="153156" y="84146"/>
                </a:lnTo>
                <a:lnTo>
                  <a:pt x="119766" y="112186"/>
                </a:lnTo>
                <a:lnTo>
                  <a:pt x="89832" y="143463"/>
                </a:lnTo>
                <a:lnTo>
                  <a:pt x="63662" y="177690"/>
                </a:lnTo>
                <a:lnTo>
                  <a:pt x="41561" y="214581"/>
                </a:lnTo>
                <a:lnTo>
                  <a:pt x="23838" y="253848"/>
                </a:lnTo>
                <a:lnTo>
                  <a:pt x="10799" y="295203"/>
                </a:lnTo>
                <a:lnTo>
                  <a:pt x="2751" y="338358"/>
                </a:lnTo>
                <a:lnTo>
                  <a:pt x="0" y="383028"/>
                </a:lnTo>
                <a:lnTo>
                  <a:pt x="2751" y="427697"/>
                </a:lnTo>
                <a:lnTo>
                  <a:pt x="10799" y="470852"/>
                </a:lnTo>
                <a:lnTo>
                  <a:pt x="23838" y="512207"/>
                </a:lnTo>
                <a:lnTo>
                  <a:pt x="41561" y="551473"/>
                </a:lnTo>
                <a:lnTo>
                  <a:pt x="63662" y="588364"/>
                </a:lnTo>
                <a:lnTo>
                  <a:pt x="89832" y="622592"/>
                </a:lnTo>
                <a:lnTo>
                  <a:pt x="119766" y="653869"/>
                </a:lnTo>
                <a:lnTo>
                  <a:pt x="153156" y="681908"/>
                </a:lnTo>
                <a:lnTo>
                  <a:pt x="189696" y="706422"/>
                </a:lnTo>
                <a:lnTo>
                  <a:pt x="229080" y="727123"/>
                </a:lnTo>
                <a:lnTo>
                  <a:pt x="270999" y="743725"/>
                </a:lnTo>
                <a:lnTo>
                  <a:pt x="315148" y="755939"/>
                </a:lnTo>
                <a:lnTo>
                  <a:pt x="361219" y="763478"/>
                </a:lnTo>
                <a:lnTo>
                  <a:pt x="408906" y="766055"/>
                </a:lnTo>
                <a:lnTo>
                  <a:pt x="456594" y="763478"/>
                </a:lnTo>
                <a:lnTo>
                  <a:pt x="502665" y="755939"/>
                </a:lnTo>
                <a:lnTo>
                  <a:pt x="546814" y="743725"/>
                </a:lnTo>
                <a:lnTo>
                  <a:pt x="588734" y="727123"/>
                </a:lnTo>
                <a:lnTo>
                  <a:pt x="628117" y="706422"/>
                </a:lnTo>
                <a:lnTo>
                  <a:pt x="664657" y="681908"/>
                </a:lnTo>
                <a:lnTo>
                  <a:pt x="698048" y="653869"/>
                </a:lnTo>
                <a:lnTo>
                  <a:pt x="727981" y="622592"/>
                </a:lnTo>
                <a:lnTo>
                  <a:pt x="754152" y="588364"/>
                </a:lnTo>
                <a:lnTo>
                  <a:pt x="776252" y="551473"/>
                </a:lnTo>
                <a:lnTo>
                  <a:pt x="793975" y="512207"/>
                </a:lnTo>
                <a:lnTo>
                  <a:pt x="807014" y="470852"/>
                </a:lnTo>
                <a:lnTo>
                  <a:pt x="815062" y="427697"/>
                </a:lnTo>
                <a:lnTo>
                  <a:pt x="817813" y="383028"/>
                </a:lnTo>
                <a:lnTo>
                  <a:pt x="815062" y="338358"/>
                </a:lnTo>
                <a:lnTo>
                  <a:pt x="807014" y="295203"/>
                </a:lnTo>
                <a:lnTo>
                  <a:pt x="793975" y="253848"/>
                </a:lnTo>
                <a:lnTo>
                  <a:pt x="776252" y="214581"/>
                </a:lnTo>
                <a:lnTo>
                  <a:pt x="754152" y="177690"/>
                </a:lnTo>
                <a:lnTo>
                  <a:pt x="727981" y="143463"/>
                </a:lnTo>
                <a:lnTo>
                  <a:pt x="698048" y="112186"/>
                </a:lnTo>
                <a:lnTo>
                  <a:pt x="664657" y="84146"/>
                </a:lnTo>
                <a:lnTo>
                  <a:pt x="628117" y="59632"/>
                </a:lnTo>
                <a:lnTo>
                  <a:pt x="588734" y="38931"/>
                </a:lnTo>
                <a:lnTo>
                  <a:pt x="546814" y="22329"/>
                </a:lnTo>
                <a:lnTo>
                  <a:pt x="502665" y="10116"/>
                </a:lnTo>
                <a:lnTo>
                  <a:pt x="456594" y="2576"/>
                </a:lnTo>
                <a:lnTo>
                  <a:pt x="408906" y="0"/>
                </a:lnTo>
                <a:close/>
              </a:path>
            </a:pathLst>
          </a:custGeom>
          <a:solidFill>
            <a:srgbClr val="FFFF00">
              <a:alpha val="3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808055" y="5410790"/>
            <a:ext cx="817880" cy="766445"/>
          </a:xfrm>
          <a:custGeom>
            <a:avLst/>
            <a:gdLst/>
            <a:ahLst/>
            <a:cxnLst/>
            <a:rect l="l" t="t" r="r" b="b"/>
            <a:pathLst>
              <a:path w="817879" h="766445">
                <a:moveTo>
                  <a:pt x="0" y="383027"/>
                </a:moveTo>
                <a:lnTo>
                  <a:pt x="2751" y="338358"/>
                </a:lnTo>
                <a:lnTo>
                  <a:pt x="10799" y="295202"/>
                </a:lnTo>
                <a:lnTo>
                  <a:pt x="23838" y="253848"/>
                </a:lnTo>
                <a:lnTo>
                  <a:pt x="41561" y="214581"/>
                </a:lnTo>
                <a:lnTo>
                  <a:pt x="63661" y="177691"/>
                </a:lnTo>
                <a:lnTo>
                  <a:pt x="89832" y="143463"/>
                </a:lnTo>
                <a:lnTo>
                  <a:pt x="119766" y="112186"/>
                </a:lnTo>
                <a:lnTo>
                  <a:pt x="153156" y="84146"/>
                </a:lnTo>
                <a:lnTo>
                  <a:pt x="189697" y="59632"/>
                </a:lnTo>
                <a:lnTo>
                  <a:pt x="229080" y="38931"/>
                </a:lnTo>
                <a:lnTo>
                  <a:pt x="270999" y="22329"/>
                </a:lnTo>
                <a:lnTo>
                  <a:pt x="315148" y="10116"/>
                </a:lnTo>
                <a:lnTo>
                  <a:pt x="361220" y="2576"/>
                </a:lnTo>
                <a:lnTo>
                  <a:pt x="408907" y="0"/>
                </a:lnTo>
                <a:lnTo>
                  <a:pt x="456594" y="2576"/>
                </a:lnTo>
                <a:lnTo>
                  <a:pt x="502666" y="10116"/>
                </a:lnTo>
                <a:lnTo>
                  <a:pt x="546815" y="22329"/>
                </a:lnTo>
                <a:lnTo>
                  <a:pt x="588734" y="38931"/>
                </a:lnTo>
                <a:lnTo>
                  <a:pt x="628117" y="59632"/>
                </a:lnTo>
                <a:lnTo>
                  <a:pt x="664658" y="84146"/>
                </a:lnTo>
                <a:lnTo>
                  <a:pt x="698048" y="112186"/>
                </a:lnTo>
                <a:lnTo>
                  <a:pt x="727982" y="143463"/>
                </a:lnTo>
                <a:lnTo>
                  <a:pt x="754153" y="177691"/>
                </a:lnTo>
                <a:lnTo>
                  <a:pt x="776253" y="214581"/>
                </a:lnTo>
                <a:lnTo>
                  <a:pt x="793976" y="253848"/>
                </a:lnTo>
                <a:lnTo>
                  <a:pt x="807015" y="295202"/>
                </a:lnTo>
                <a:lnTo>
                  <a:pt x="815063" y="338358"/>
                </a:lnTo>
                <a:lnTo>
                  <a:pt x="817815" y="383027"/>
                </a:lnTo>
                <a:lnTo>
                  <a:pt x="815063" y="427696"/>
                </a:lnTo>
                <a:lnTo>
                  <a:pt x="807015" y="470852"/>
                </a:lnTo>
                <a:lnTo>
                  <a:pt x="793976" y="512206"/>
                </a:lnTo>
                <a:lnTo>
                  <a:pt x="776253" y="551473"/>
                </a:lnTo>
                <a:lnTo>
                  <a:pt x="754153" y="588364"/>
                </a:lnTo>
                <a:lnTo>
                  <a:pt x="727982" y="622591"/>
                </a:lnTo>
                <a:lnTo>
                  <a:pt x="698048" y="653868"/>
                </a:lnTo>
                <a:lnTo>
                  <a:pt x="664658" y="681908"/>
                </a:lnTo>
                <a:lnTo>
                  <a:pt x="628117" y="706422"/>
                </a:lnTo>
                <a:lnTo>
                  <a:pt x="588734" y="727123"/>
                </a:lnTo>
                <a:lnTo>
                  <a:pt x="546815" y="743725"/>
                </a:lnTo>
                <a:lnTo>
                  <a:pt x="502666" y="755938"/>
                </a:lnTo>
                <a:lnTo>
                  <a:pt x="456594" y="763478"/>
                </a:lnTo>
                <a:lnTo>
                  <a:pt x="408907" y="766055"/>
                </a:lnTo>
                <a:lnTo>
                  <a:pt x="361220" y="763478"/>
                </a:lnTo>
                <a:lnTo>
                  <a:pt x="315148" y="755938"/>
                </a:lnTo>
                <a:lnTo>
                  <a:pt x="270999" y="743725"/>
                </a:lnTo>
                <a:lnTo>
                  <a:pt x="229080" y="727123"/>
                </a:lnTo>
                <a:lnTo>
                  <a:pt x="189697" y="706422"/>
                </a:lnTo>
                <a:lnTo>
                  <a:pt x="153156" y="681908"/>
                </a:lnTo>
                <a:lnTo>
                  <a:pt x="119766" y="653868"/>
                </a:lnTo>
                <a:lnTo>
                  <a:pt x="89832" y="622591"/>
                </a:lnTo>
                <a:lnTo>
                  <a:pt x="63661" y="588364"/>
                </a:lnTo>
                <a:lnTo>
                  <a:pt x="41561" y="551473"/>
                </a:lnTo>
                <a:lnTo>
                  <a:pt x="23838" y="512206"/>
                </a:lnTo>
                <a:lnTo>
                  <a:pt x="10799" y="470852"/>
                </a:lnTo>
                <a:lnTo>
                  <a:pt x="2751" y="427696"/>
                </a:lnTo>
                <a:lnTo>
                  <a:pt x="0" y="383027"/>
                </a:lnTo>
                <a:close/>
              </a:path>
            </a:pathLst>
          </a:custGeom>
          <a:ln w="2857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>
            <a:spLocks noGrp="1"/>
          </p:cNvSpPr>
          <p:nvPr>
            <p:ph type="title"/>
          </p:nvPr>
        </p:nvSpPr>
        <p:spPr>
          <a:xfrm>
            <a:off x="566419" y="406908"/>
            <a:ext cx="7426325" cy="695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Mapping </a:t>
            </a:r>
            <a:r>
              <a:rPr dirty="0"/>
              <a:t>of Final Selection -</a:t>
            </a:r>
            <a:r>
              <a:rPr spc="-25" dirty="0"/>
              <a:t> </a:t>
            </a:r>
            <a:r>
              <a:rPr spc="-15" dirty="0"/>
              <a:t>DIFC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6</TotalTime>
  <Words>305</Words>
  <Application>Microsoft Office PowerPoint</Application>
  <PresentationFormat>Custom</PresentationFormat>
  <Paragraphs>61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Coursera Capstone Project for IBM Applied Data Science Specialization</vt:lpstr>
      <vt:lpstr>Problem statement</vt:lpstr>
      <vt:lpstr>Preliminary Analysis: Average rent by neighborhood and location</vt:lpstr>
      <vt:lpstr>Initial Mapping of Neighborhoods</vt:lpstr>
      <vt:lpstr>Secondary Analysis:</vt:lpstr>
      <vt:lpstr>Final selection: Benefits analysis of Barsha Heights vs. DIFC</vt:lpstr>
      <vt:lpstr>Mapping of Final Selection - DIFC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Coursera Capstone Project for IBM Applied Data Science Specialization</dc:title>
  <dc:creator>Admn</dc:creator>
  <cp:lastModifiedBy>Admn</cp:lastModifiedBy>
  <cp:revision>3</cp:revision>
  <dcterms:created xsi:type="dcterms:W3CDTF">2019-01-27T14:35:25Z</dcterms:created>
  <dcterms:modified xsi:type="dcterms:W3CDTF">2019-01-27T14:42:02Z</dcterms:modified>
</cp:coreProperties>
</file>